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media/image55.jpg" ContentType="image/gif"/>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4"/>
  </p:sldMasterIdLst>
  <p:notesMasterIdLst>
    <p:notesMasterId r:id="rId64"/>
  </p:notesMasterIdLst>
  <p:handoutMasterIdLst>
    <p:handoutMasterId r:id="rId65"/>
  </p:handoutMasterIdLst>
  <p:sldIdLst>
    <p:sldId id="388" r:id="rId5"/>
    <p:sldId id="500" r:id="rId6"/>
    <p:sldId id="501" r:id="rId7"/>
    <p:sldId id="508" r:id="rId8"/>
    <p:sldId id="479" r:id="rId9"/>
    <p:sldId id="465" r:id="rId10"/>
    <p:sldId id="532" r:id="rId11"/>
    <p:sldId id="480" r:id="rId12"/>
    <p:sldId id="533" r:id="rId13"/>
    <p:sldId id="527" r:id="rId14"/>
    <p:sldId id="481" r:id="rId15"/>
    <p:sldId id="482" r:id="rId16"/>
    <p:sldId id="535" r:id="rId17"/>
    <p:sldId id="536" r:id="rId18"/>
    <p:sldId id="504" r:id="rId19"/>
    <p:sldId id="538" r:id="rId20"/>
    <p:sldId id="410" r:id="rId21"/>
    <p:sldId id="411" r:id="rId22"/>
    <p:sldId id="505" r:id="rId23"/>
    <p:sldId id="468" r:id="rId24"/>
    <p:sldId id="469" r:id="rId25"/>
    <p:sldId id="506" r:id="rId26"/>
    <p:sldId id="470" r:id="rId27"/>
    <p:sldId id="471" r:id="rId28"/>
    <p:sldId id="507" r:id="rId29"/>
    <p:sldId id="472" r:id="rId30"/>
    <p:sldId id="473" r:id="rId31"/>
    <p:sldId id="419" r:id="rId32"/>
    <p:sldId id="510" r:id="rId33"/>
    <p:sldId id="489" r:id="rId34"/>
    <p:sldId id="511" r:id="rId35"/>
    <p:sldId id="421" r:id="rId36"/>
    <p:sldId id="422" r:id="rId37"/>
    <p:sldId id="423" r:id="rId38"/>
    <p:sldId id="474" r:id="rId39"/>
    <p:sldId id="512" r:id="rId40"/>
    <p:sldId id="428" r:id="rId41"/>
    <p:sldId id="429" r:id="rId42"/>
    <p:sldId id="513" r:id="rId43"/>
    <p:sldId id="431" r:id="rId44"/>
    <p:sldId id="432" r:id="rId45"/>
    <p:sldId id="514" r:id="rId46"/>
    <p:sldId id="434" r:id="rId47"/>
    <p:sldId id="435" r:id="rId48"/>
    <p:sldId id="515" r:id="rId49"/>
    <p:sldId id="437" r:id="rId50"/>
    <p:sldId id="438" r:id="rId51"/>
    <p:sldId id="519" r:id="rId52"/>
    <p:sldId id="495" r:id="rId53"/>
    <p:sldId id="520" r:id="rId54"/>
    <p:sldId id="441" r:id="rId55"/>
    <p:sldId id="521" r:id="rId56"/>
    <p:sldId id="446" r:id="rId57"/>
    <p:sldId id="447" r:id="rId58"/>
    <p:sldId id="451" r:id="rId59"/>
    <p:sldId id="452" r:id="rId60"/>
    <p:sldId id="523" r:id="rId61"/>
    <p:sldId id="459" r:id="rId62"/>
    <p:sldId id="52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38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ptimiu Mitu" initials="S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5D2A"/>
    <a:srgbClr val="FA7A8F"/>
    <a:srgbClr val="F73B5A"/>
    <a:srgbClr val="FF8BE1"/>
    <a:srgbClr val="FF33CC"/>
    <a:srgbClr val="AA0B19"/>
    <a:srgbClr val="4A4E52"/>
    <a:srgbClr val="81ADB5"/>
    <a:srgbClr val="E3E8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388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sela Vivas" userId="S::gisela.vivas@endava.com::2e9db2ca-6314-46f8-a33b-16930a7d040a" providerId="AD" clId="Web-{5DC886F2-1906-41BE-BB56-75A1F258DEB6}"/>
    <pc:docChg chg="delSld">
      <pc:chgData name="Gisela Vivas" userId="S::gisela.vivas@endava.com::2e9db2ca-6314-46f8-a33b-16930a7d040a" providerId="AD" clId="Web-{5DC886F2-1906-41BE-BB56-75A1F258DEB6}" dt="2019-02-26T12:52:49.610" v="0"/>
      <pc:docMkLst>
        <pc:docMk/>
      </pc:docMkLst>
      <pc:sldChg chg="del">
        <pc:chgData name="Gisela Vivas" userId="S::gisela.vivas@endava.com::2e9db2ca-6314-46f8-a33b-16930a7d040a" providerId="AD" clId="Web-{5DC886F2-1906-41BE-BB56-75A1F258DEB6}" dt="2019-02-26T12:52:49.610" v="0"/>
        <pc:sldMkLst>
          <pc:docMk/>
          <pc:sldMk cId="3649750754" sldId="52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985468-EA09-47E3-8036-5BF84197CAEF}" type="datetimeFigureOut">
              <a:rPr lang="en-GB" smtClean="0"/>
              <a:t>26/02/2019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B2011F-DB26-4689-9E20-378C13B1A818}" type="slidenum">
              <a:rPr lang="en-GB" smtClean="0"/>
              <a:t>‹#›</a:t>
            </a:fld>
            <a:endParaRPr lang="en-GB"/>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03BD5E-F603-431C-B79D-697385AE35AF}" type="datetimeFigureOut">
              <a:rPr lang="en-GB" smtClean="0"/>
              <a:t>26/02/2019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9FDB4-792A-4C30-B3CA-9A37EF575B96}" type="slidenum">
              <a:rPr lang="en-GB" smtClean="0"/>
              <a:t>‹#›</a:t>
            </a:fld>
            <a:endParaRPr lang="en-GB"/>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rumtrainingseries.com/SprintRetrospectiveMeeting/SprintRetrospectiveMeeting.ht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rummethodology.com/scrum-product-owne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P6v-I9VvTq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Softwar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en.wikipedia.org/wiki/Software_craftsmanship"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leanblog.org/2010/08/video-of-a-daily-huddle-at-everett-clinic/"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ww.mountaingoatsoftware.com/agile/scru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en.wikipedia.org/wiki/Special:BookSources/978-0-7356-2337-8" TargetMode="External"/><Relationship Id="rId3" Type="http://schemas.openxmlformats.org/officeDocument/2006/relationships/hyperlink" Target="http://en.wikipedia.org/wiki/Microsoft_Press" TargetMode="External"/><Relationship Id="rId7" Type="http://schemas.openxmlformats.org/officeDocument/2006/relationships/hyperlink" Target="http://en.wikipedia.org/wiki/Special:BookSources/978-0-13-067634-4"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en.wikipedia.org/wiki/Prentice_Hall" TargetMode="External"/><Relationship Id="rId11" Type="http://schemas.openxmlformats.org/officeDocument/2006/relationships/hyperlink" Target="http://en.wikipedia.org/wiki/Special:BookSources/978-1118206669" TargetMode="External"/><Relationship Id="rId5" Type="http://schemas.openxmlformats.org/officeDocument/2006/relationships/hyperlink" Target="http://en.wikipedia.org/wiki/Special:BookSources/978-0-7356-1993-7" TargetMode="External"/><Relationship Id="rId10" Type="http://schemas.openxmlformats.org/officeDocument/2006/relationships/hyperlink" Target="http://en.wikipedia.org/wiki/John_Wiley_&amp;_Sons" TargetMode="External"/><Relationship Id="rId4" Type="http://schemas.openxmlformats.org/officeDocument/2006/relationships/hyperlink" Target="http://en.wikipedia.org/wiki/International_Standard_Book_Number" TargetMode="External"/><Relationship Id="rId9" Type="http://schemas.openxmlformats.org/officeDocument/2006/relationships/hyperlink" Target="http://en.wikipedia.org/wiki/Jeff_Sutherlan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Inspire people to work together</a:t>
            </a:r>
          </a:p>
          <a:p>
            <a:r>
              <a:rPr lang="en-GB"/>
              <a:t>6 blind men and an Elephant (metaphor): http://www.jainworld.com/literature/story25.htm </a:t>
            </a:r>
          </a:p>
          <a:p>
            <a:endParaRPr lang="en-GB"/>
          </a:p>
          <a:p>
            <a:r>
              <a:rPr lang="en-US"/>
              <a:t>The whole is greater than the sum of its parts</a:t>
            </a:r>
            <a:endParaRPr lang="en-GB"/>
          </a:p>
          <a:p>
            <a:pPr lvl="1">
              <a:spcBef>
                <a:spcPts val="750"/>
              </a:spcBef>
            </a:pPr>
            <a:endParaRPr lang="en-GB"/>
          </a:p>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1</a:t>
            </a:fld>
            <a:endParaRPr lang="en-GB"/>
          </a:p>
        </p:txBody>
      </p:sp>
    </p:spTree>
    <p:extLst>
      <p:ext uri="{BB962C8B-B14F-4D97-AF65-F5344CB8AC3E}">
        <p14:creationId xmlns:p14="http://schemas.microsoft.com/office/powerpoint/2010/main" val="434952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mn-lt"/>
              </a:rPr>
              <a:t>http://agilemanifesto.org/history.html</a:t>
            </a:r>
          </a:p>
          <a:p>
            <a:endParaRPr lang="en-GB" sz="1200">
              <a:latin typeface="+mn-lt"/>
            </a:endParaRPr>
          </a:p>
          <a:p>
            <a:r>
              <a:rPr lang="en-GB" sz="1200">
                <a:latin typeface="+mn-lt"/>
              </a:rPr>
              <a:t>On February 11-13, 2001, at The Lodge at Snowbird ski resort in the </a:t>
            </a:r>
            <a:r>
              <a:rPr lang="en-GB" sz="1200" err="1">
                <a:latin typeface="+mn-lt"/>
              </a:rPr>
              <a:t>Wasatch</a:t>
            </a:r>
            <a:r>
              <a:rPr lang="en-GB" sz="1200">
                <a:latin typeface="+mn-lt"/>
              </a:rPr>
              <a:t> mountains of Utah, seventeen people met to talk, ski, relax, and try to find common </a:t>
            </a:r>
            <a:r>
              <a:rPr lang="en-GB" sz="1200" err="1">
                <a:latin typeface="+mn-lt"/>
              </a:rPr>
              <a:t>ground�and</a:t>
            </a:r>
            <a:r>
              <a:rPr lang="en-GB" sz="1200">
                <a:latin typeface="+mn-lt"/>
              </a:rPr>
              <a:t> of course, to eat. What emerged was the Agile �Software Development� Manifesto. Representatives from Extreme Programming, SCRUM, DSDM, Adaptive Software Development, Crystal, Feature-Driven Development, Pragmatic Programming, and others sympathetic to the need for an alternative to documentation driven, heavyweight software development processes convened.</a:t>
            </a:r>
          </a:p>
          <a:p>
            <a:endParaRPr lang="en-GB" sz="1200">
              <a:latin typeface="+mn-lt"/>
            </a:endParaRPr>
          </a:p>
          <a:p>
            <a:r>
              <a:rPr lang="en-GB" sz="1200">
                <a:latin typeface="+mn-lt"/>
              </a:rPr>
              <a:t>Please</a:t>
            </a:r>
            <a:r>
              <a:rPr lang="en-GB" sz="1200" baseline="0">
                <a:latin typeface="+mn-lt"/>
              </a:rPr>
              <a:t> read this article also that explain what does the manifesto mean: http://www.scrumalliance.org/community/articles/2013/2013-april/what-does-the-agile-manifesto-mean</a:t>
            </a:r>
          </a:p>
          <a:p>
            <a:endParaRPr lang="en-GB" sz="1200">
              <a:latin typeface="+mn-lt"/>
            </a:endParaRPr>
          </a:p>
          <a:p>
            <a:endParaRPr lang="en-GB" sz="1200">
              <a:latin typeface="+mn-lt"/>
            </a:endParaRPr>
          </a:p>
          <a:p>
            <a:r>
              <a:rPr lang="en-GB" sz="1200">
                <a:latin typeface="+mn-lt"/>
              </a:rPr>
              <a:t>http://msdn.microsoft.com/en-us/library/dd997578.aspx</a:t>
            </a:r>
          </a:p>
          <a:p>
            <a:endParaRPr lang="en-US" sz="1200">
              <a:latin typeface="+mn-lt"/>
            </a:endParaRPr>
          </a:p>
          <a:p>
            <a:r>
              <a:rPr lang="en-GB" sz="1200" b="1">
                <a:effectLst/>
                <a:latin typeface="+mn-lt"/>
              </a:rPr>
              <a:t>Individuals and Interactions</a:t>
            </a:r>
          </a:p>
          <a:p>
            <a:r>
              <a:rPr lang="en-GB" sz="1200">
                <a:effectLst/>
                <a:latin typeface="+mn-lt"/>
              </a:rPr>
              <a:t>Individuals and interactions are essential to high-performing teams. Studies of "communication saturation" during one project showed that, when no communication problems exist, teams can perform 50 times better than the industry average. To facilitate communication, agile methodologies rely on frequent inspect-and-adapt cycles. These cycles can range from every few minutes with pair programming, to every few hours with continuous integration, to every day with a daily </a:t>
            </a:r>
            <a:r>
              <a:rPr lang="en-GB" sz="1200" err="1">
                <a:effectLst/>
                <a:latin typeface="+mn-lt"/>
              </a:rPr>
              <a:t>standup</a:t>
            </a:r>
            <a:r>
              <a:rPr lang="en-GB" sz="1200">
                <a:effectLst/>
                <a:latin typeface="+mn-lt"/>
              </a:rPr>
              <a:t> meeting, to every iteration with a review and retrospective. </a:t>
            </a:r>
          </a:p>
          <a:p>
            <a:r>
              <a:rPr lang="en-GB" sz="1200">
                <a:effectLst/>
                <a:latin typeface="+mn-lt"/>
              </a:rPr>
              <a:t>Just increasing the frequency of feedback and communication, however, is not enough to eliminate communication problems. These inspect-and-adapt cycles work well only when team members exhibit several key </a:t>
            </a:r>
            <a:r>
              <a:rPr lang="en-GB" sz="1200" err="1">
                <a:effectLst/>
                <a:latin typeface="+mn-lt"/>
              </a:rPr>
              <a:t>behaviors</a:t>
            </a:r>
            <a:r>
              <a:rPr lang="en-GB" sz="1200">
                <a:effectLst/>
                <a:latin typeface="+mn-lt"/>
              </a:rPr>
              <a:t>:</a:t>
            </a:r>
          </a:p>
          <a:p>
            <a:pPr>
              <a:buFont typeface="Arial"/>
              <a:buChar char="•"/>
            </a:pPr>
            <a:r>
              <a:rPr lang="en-GB" sz="1200">
                <a:effectLst/>
                <a:latin typeface="+mn-lt"/>
              </a:rPr>
              <a:t>respect for the worth of every person</a:t>
            </a:r>
          </a:p>
          <a:p>
            <a:pPr>
              <a:buFont typeface="Arial"/>
              <a:buChar char="•"/>
            </a:pPr>
            <a:r>
              <a:rPr lang="en-GB" sz="1200">
                <a:effectLst/>
                <a:latin typeface="+mn-lt"/>
              </a:rPr>
              <a:t>truth in every communication</a:t>
            </a:r>
          </a:p>
          <a:p>
            <a:pPr>
              <a:buFont typeface="Arial"/>
              <a:buChar char="•"/>
            </a:pPr>
            <a:r>
              <a:rPr lang="en-GB" sz="1200">
                <a:effectLst/>
                <a:latin typeface="+mn-lt"/>
              </a:rPr>
              <a:t>transparency of all data, actions, and decisions</a:t>
            </a:r>
          </a:p>
          <a:p>
            <a:pPr>
              <a:buFont typeface="Arial"/>
              <a:buChar char="•"/>
            </a:pPr>
            <a:r>
              <a:rPr lang="en-GB" sz="1200">
                <a:effectLst/>
                <a:latin typeface="+mn-lt"/>
              </a:rPr>
              <a:t>trust that each person will support the team</a:t>
            </a:r>
          </a:p>
          <a:p>
            <a:pPr>
              <a:buFont typeface="Arial"/>
              <a:buChar char="•"/>
            </a:pPr>
            <a:r>
              <a:rPr lang="en-GB" sz="1200">
                <a:effectLst/>
                <a:latin typeface="+mn-lt"/>
              </a:rPr>
              <a:t>commitment to the team and to the team’s goals</a:t>
            </a:r>
          </a:p>
          <a:p>
            <a:r>
              <a:rPr lang="en-GB" sz="1200">
                <a:effectLst/>
                <a:latin typeface="+mn-lt"/>
              </a:rPr>
              <a:t>To foster these types of </a:t>
            </a:r>
            <a:r>
              <a:rPr lang="en-GB" sz="1200" err="1">
                <a:effectLst/>
                <a:latin typeface="+mn-lt"/>
              </a:rPr>
              <a:t>behavior</a:t>
            </a:r>
            <a:r>
              <a:rPr lang="en-GB" sz="1200">
                <a:effectLst/>
                <a:latin typeface="+mn-lt"/>
              </a:rPr>
              <a:t>, agile management must provide a supportive environment, team coaches must facilitate their inclusion, and team members must exhibit them. Only then can teams achieve their full potential. </a:t>
            </a:r>
          </a:p>
          <a:p>
            <a:r>
              <a:rPr lang="en-GB" sz="1200">
                <a:effectLst/>
                <a:latin typeface="+mn-lt"/>
              </a:rPr>
              <a:t>For teams to achieve these types of </a:t>
            </a:r>
            <a:r>
              <a:rPr lang="en-GB" sz="1200" err="1">
                <a:effectLst/>
                <a:latin typeface="+mn-lt"/>
              </a:rPr>
              <a:t>behavior</a:t>
            </a:r>
            <a:r>
              <a:rPr lang="en-GB" sz="1200">
                <a:effectLst/>
                <a:latin typeface="+mn-lt"/>
              </a:rPr>
              <a:t> is more difficult than it might appear. Most teams avoid truth, transparency, and trust because of cultural norms or past negative experiences from conflict that was generated by honest communications. To combat these tendencies, leadership and team members must facilitate positive conflict. When teams engage in positive conflict, they not only foster more productive </a:t>
            </a:r>
            <a:r>
              <a:rPr lang="en-GB" sz="1200" err="1">
                <a:effectLst/>
                <a:latin typeface="+mn-lt"/>
              </a:rPr>
              <a:t>behavior</a:t>
            </a:r>
            <a:r>
              <a:rPr lang="en-GB" sz="1200">
                <a:effectLst/>
                <a:latin typeface="+mn-lt"/>
              </a:rPr>
              <a:t>, but also work to achieve several other benefits: </a:t>
            </a:r>
          </a:p>
          <a:p>
            <a:pPr>
              <a:buFont typeface="Arial"/>
              <a:buChar char="•"/>
            </a:pPr>
            <a:r>
              <a:rPr lang="en-GB" sz="1200">
                <a:effectLst/>
                <a:latin typeface="+mn-lt"/>
              </a:rPr>
              <a:t>Process improvement depends on the team to generate a list of impediments or problems in the organization, to face them squarely, and then to systematically eliminate them in priority order.</a:t>
            </a:r>
          </a:p>
          <a:p>
            <a:pPr>
              <a:buFont typeface="Arial"/>
              <a:buChar char="•"/>
            </a:pPr>
            <a:r>
              <a:rPr lang="en-GB" sz="1200">
                <a:effectLst/>
                <a:latin typeface="+mn-lt"/>
              </a:rPr>
              <a:t>Innovation occurs only with the free interchange of conflicting ideas, a phenomenon that was studied and documented by </a:t>
            </a:r>
            <a:r>
              <a:rPr lang="en-GB" sz="1200" err="1">
                <a:effectLst/>
                <a:latin typeface="+mn-lt"/>
              </a:rPr>
              <a:t>Hirotaka</a:t>
            </a:r>
            <a:r>
              <a:rPr lang="en-GB" sz="1200">
                <a:effectLst/>
                <a:latin typeface="+mn-lt"/>
              </a:rPr>
              <a:t> Takeuchi and </a:t>
            </a:r>
            <a:r>
              <a:rPr lang="en-GB" sz="1200" err="1">
                <a:effectLst/>
                <a:latin typeface="+mn-lt"/>
              </a:rPr>
              <a:t>Ikujiro</a:t>
            </a:r>
            <a:r>
              <a:rPr lang="en-GB" sz="1200">
                <a:effectLst/>
                <a:latin typeface="+mn-lt"/>
              </a:rPr>
              <a:t> </a:t>
            </a:r>
            <a:r>
              <a:rPr lang="en-GB" sz="1200" err="1">
                <a:effectLst/>
                <a:latin typeface="+mn-lt"/>
              </a:rPr>
              <a:t>Nonaka</a:t>
            </a:r>
            <a:r>
              <a:rPr lang="en-GB" sz="1200">
                <a:effectLst/>
                <a:latin typeface="+mn-lt"/>
              </a:rPr>
              <a:t>, the godfathers of Scrum.</a:t>
            </a:r>
          </a:p>
          <a:p>
            <a:pPr>
              <a:buFont typeface="Arial"/>
              <a:buChar char="•"/>
            </a:pPr>
            <a:r>
              <a:rPr lang="en-GB" sz="1200">
                <a:effectLst/>
                <a:latin typeface="+mn-lt"/>
              </a:rPr>
              <a:t>Resolution of conflicting agendas occurs when teams align around common goals and surface their concerns and potential conflicts.</a:t>
            </a:r>
          </a:p>
          <a:p>
            <a:pPr>
              <a:buFont typeface="Arial"/>
              <a:buChar char="•"/>
            </a:pPr>
            <a:r>
              <a:rPr lang="en-GB" sz="1200">
                <a:effectLst/>
                <a:latin typeface="+mn-lt"/>
              </a:rPr>
              <a:t>Commitment to work together happens only when people agree on common goals and then struggle to improve both personally and as a team.</a:t>
            </a:r>
          </a:p>
          <a:p>
            <a:r>
              <a:rPr lang="en-GB" sz="1200">
                <a:effectLst/>
                <a:latin typeface="+mn-lt"/>
              </a:rPr>
              <a:t>This last bullet, about commitment, is especially important. It is only when individuals and teams are committed that they feel accountable for delivering high value, which is the bottom line for software development teams. Agile methodologies facilitate commitment and self-organization by encouraging team members to pull items from a prioritized work list, manage their own work, and focus on improving their work practices. These practices form the basis of self-organization, which is the driving force for achieving results in an agile team.</a:t>
            </a:r>
          </a:p>
          <a:p>
            <a:r>
              <a:rPr lang="en-GB" sz="1200">
                <a:effectLst/>
                <a:latin typeface="+mn-lt"/>
              </a:rPr>
              <a:t>To create high-performing teams, agile methodologies value individuals and interactions over processes and tools. Practically speaking, all of the agile methodologies seek to increase communication and collaboration through frequent inspect-and-adapt cycles. However, these cycles work only when agile leaders encourage the positive conflict that is needed to build a solid foundation of truth, transparency, trust, respect, and commitment on their agile teams. </a:t>
            </a:r>
          </a:p>
          <a:p>
            <a:r>
              <a:rPr lang="en-GB" sz="1200" b="1">
                <a:effectLst/>
                <a:latin typeface="+mn-lt"/>
              </a:rPr>
              <a:t>Working Software over Comprehensive Documentation</a:t>
            </a:r>
          </a:p>
          <a:p>
            <a:r>
              <a:rPr lang="en-GB" sz="1200">
                <a:effectLst/>
                <a:latin typeface="+mn-lt"/>
              </a:rPr>
              <a:t>Working software is one of the big differences that agile development brings. All of the agile methodologies that are represented in the Agile Manifesto stress delivering small pieces of working software to the customer at set intervals. </a:t>
            </a:r>
          </a:p>
          <a:p>
            <a:r>
              <a:rPr lang="en-GB" sz="1200">
                <a:effectLst/>
                <a:latin typeface="+mn-lt"/>
              </a:rPr>
              <a:t>All agile teams must establish what they mean when they say "working software," which is frequently known as the definition of done. At a high level, a piece of functionality is complete only when its features pass all tests and can be operated by an end user. At a minimum, teams must go beyond the unit test level and test at the system level. The best teams also include integration testing, performance testing, and customer acceptance testing in their definition of what it means to be done with a piece of functionality.</a:t>
            </a:r>
          </a:p>
          <a:p>
            <a:r>
              <a:rPr lang="en-GB" sz="1200">
                <a:effectLst/>
                <a:latin typeface="+mn-lt"/>
              </a:rPr>
              <a:t>One CMMI Level 5 company, that already has one of the lowest defect rates in the world, has shown through extensive data on many projects the benefits of agile practices. Specifically, they were able to systematically double the speed of production and reduce defects by 40 percent by taking the following actions:. This from a company.</a:t>
            </a:r>
          </a:p>
          <a:p>
            <a:pPr>
              <a:buFont typeface="Arial"/>
              <a:buChar char="•"/>
            </a:pPr>
            <a:r>
              <a:rPr lang="en-GB" sz="1200">
                <a:effectLst/>
                <a:latin typeface="+mn-lt"/>
              </a:rPr>
              <a:t>Define acceptance tests when defining the feature.</a:t>
            </a:r>
          </a:p>
          <a:p>
            <a:pPr>
              <a:buFont typeface="Arial"/>
              <a:buChar char="•"/>
            </a:pPr>
            <a:r>
              <a:rPr lang="en-GB" sz="1200">
                <a:effectLst/>
                <a:latin typeface="+mn-lt"/>
              </a:rPr>
              <a:t>Implement features serially and in priority order.</a:t>
            </a:r>
          </a:p>
          <a:p>
            <a:pPr>
              <a:buFont typeface="Arial"/>
              <a:buChar char="•"/>
            </a:pPr>
            <a:r>
              <a:rPr lang="en-GB" sz="1200">
                <a:effectLst/>
                <a:latin typeface="+mn-lt"/>
              </a:rPr>
              <a:t>Run acceptance tests on each feature as soon as they are implemented.</a:t>
            </a:r>
          </a:p>
          <a:p>
            <a:pPr>
              <a:buFont typeface="Arial"/>
              <a:buChar char="•"/>
            </a:pPr>
            <a:r>
              <a:rPr lang="en-GB" sz="1200">
                <a:effectLst/>
                <a:latin typeface="+mn-lt"/>
              </a:rPr>
              <a:t>Fix bugs that are identified as highest priority as soon as possible.</a:t>
            </a:r>
          </a:p>
          <a:p>
            <a:r>
              <a:rPr lang="en-GB" sz="1200">
                <a:effectLst/>
                <a:latin typeface="+mn-lt"/>
              </a:rPr>
              <a:t>The Agile Manifesto recommends that teams deliver working software at set intervals. By agreeing as a team on what success means is one of the practical ways that agile teams bring about the high performance and high quality that is needed to accomplish this goal. </a:t>
            </a:r>
          </a:p>
          <a:p>
            <a:r>
              <a:rPr lang="en-GB" sz="1200" b="1">
                <a:effectLst/>
                <a:latin typeface="+mn-lt"/>
              </a:rPr>
              <a:t>Customer Collaboration over Contract Negotiation</a:t>
            </a:r>
          </a:p>
          <a:p>
            <a:r>
              <a:rPr lang="en-GB" sz="1200">
                <a:effectLst/>
                <a:latin typeface="+mn-lt"/>
              </a:rPr>
              <a:t>Over the past two decades, project success rates have more than doubled worldwide. These improvements occurred as a result of smaller projects and more frequent deliveries, which allowed customers to provide feedback on working software at regular intervals. The writers of the manifesto were clearly on to something when they stressed that getting the customer involved in the software development process is essential to success.</a:t>
            </a:r>
          </a:p>
          <a:p>
            <a:r>
              <a:rPr lang="en-GB" sz="1200">
                <a:effectLst/>
                <a:latin typeface="+mn-lt"/>
              </a:rPr>
              <a:t>The agile methodologies foster this value by having a customer advocate work hand-in-hand with the development team. The first Scrum team, for example, had thousands of customers. Because it was not feasible to involve them all in product development, they selected a customer proxy, called a product owner. The product owner represented not only all the customers in the field, but also management, sales, support, client services, and other stakeholders. The product owner was responsible for updating the list of requirements every four weeks as the team released working software, taking into account the current reality and actual feedback from customers and stakeholders. Customers actively helped shape the software that was being created. </a:t>
            </a:r>
          </a:p>
          <a:p>
            <a:r>
              <a:rPr lang="en-GB" sz="1200">
                <a:effectLst/>
                <a:latin typeface="+mn-lt"/>
              </a:rPr>
              <a:t>The first XP team began with an internal IT project. The XP team was able to have a company end user on their team work with them daily. About 10 percent of the time, consultants and internal teams can find an end user who can work with the team on a day-to-day basis. The other 90 percent of the time, they must appoint a proxy. This customer proxy, whom XP teams call the customer, works with end users to provide a clear, prioritized list of features for developers to implement.</a:t>
            </a:r>
          </a:p>
          <a:p>
            <a:r>
              <a:rPr lang="en-GB" sz="1200">
                <a:effectLst/>
                <a:latin typeface="+mn-lt"/>
              </a:rPr>
              <a:t>It is through daily customer (or customer proxy) collaboration that industry data shows that agile projects have more than twice the success rate of traditional projects on average worldwide. Because agile methodologies recognize the value of customer engagement, they have created a place on their development teams that is specifically for the customer representative.</a:t>
            </a:r>
          </a:p>
          <a:p>
            <a:r>
              <a:rPr lang="en-GB" sz="1200" b="1">
                <a:effectLst/>
                <a:latin typeface="+mn-lt"/>
              </a:rPr>
              <a:t>Responding to Change over Following a Plan</a:t>
            </a:r>
          </a:p>
          <a:p>
            <a:r>
              <a:rPr lang="en-GB" sz="1200">
                <a:effectLst/>
                <a:latin typeface="+mn-lt"/>
              </a:rPr>
              <a:t>For teams to create products that will please customers and provide business value, teams must respond to change. Industry data shows that over 60 percent of product or project requirements change during the development of software. Even when traditional projects finish on time, on budget, with all features in the plan, customers are often unhappy because what they find is not exactly what they wanted. "Humphrey’s Law" says that customers never know what they want until they see working software. If customers do not see working software until the end of a project, it is too late to incorporate their feedback. Agile methodologies seek </a:t>
            </a:r>
            <a:r>
              <a:rPr lang="en-GB" sz="1400">
                <a:effectLst/>
                <a:latin typeface="+mn-lt"/>
              </a:rPr>
              <a:t>customer</a:t>
            </a:r>
            <a:r>
              <a:rPr lang="en-GB" sz="1200">
                <a:effectLst/>
                <a:latin typeface="+mn-lt"/>
              </a:rPr>
              <a:t> feedback throughout the project so that teams can incorporate feedback and new information as the product is being developed. </a:t>
            </a:r>
          </a:p>
          <a:p>
            <a:r>
              <a:rPr lang="en-GB" sz="1200">
                <a:effectLst/>
                <a:latin typeface="+mn-lt"/>
              </a:rPr>
              <a:t>All agile methodologies have built-in processes to change their plans at regular intervals based on feedback from the customer or customer proxy. Their plans are designed to always deliver the highest business value first. Because 80 percent of the value is in 20 percent of the features, well-run agile projects tend to finish early, whereas most traditional projects finish late. As a result, customers are happier, and developers enjoy their work more. Agile methodologies are based on the knowledge that, in order to succeed, they must plan to change. That is why they have established processes, such as reviews and retrospectives, that are specifically designed to shift priorities regularly based on customer feedback and business value.</a:t>
            </a:r>
          </a:p>
          <a:p>
            <a:endParaRPr lang="en-GB"/>
          </a:p>
          <a:p>
            <a:endParaRPr lang="en-GB"/>
          </a:p>
        </p:txBody>
      </p:sp>
      <p:sp>
        <p:nvSpPr>
          <p:cNvPr id="4" name="Slide Number Placeholder 3"/>
          <p:cNvSpPr>
            <a:spLocks noGrp="1"/>
          </p:cNvSpPr>
          <p:nvPr>
            <p:ph type="sldNum" sz="quarter" idx="10"/>
          </p:nvPr>
        </p:nvSpPr>
        <p:spPr/>
        <p:txBody>
          <a:bodyPr/>
          <a:lstStyle/>
          <a:p>
            <a:fld id="{DC59FDB4-792A-4C30-B3CA-9A37EF575B96}" type="slidenum">
              <a:rPr lang="en-GB" smtClean="0"/>
              <a:t>11</a:t>
            </a:fld>
            <a:endParaRPr lang="en-GB"/>
          </a:p>
        </p:txBody>
      </p:sp>
    </p:spTree>
    <p:extLst>
      <p:ext uri="{BB962C8B-B14F-4D97-AF65-F5344CB8AC3E}">
        <p14:creationId xmlns:p14="http://schemas.microsoft.com/office/powerpoint/2010/main" val="4147547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Succeeding</a:t>
            </a:r>
            <a:r>
              <a:rPr lang="en-US" baseline="0"/>
              <a:t> with Agile, Mike Cohn</a:t>
            </a:r>
          </a:p>
          <a:p>
            <a:r>
              <a:rPr lang="en-GB"/>
              <a:t>http://manifesto.softwarecraftsmanship.org/</a:t>
            </a:r>
          </a:p>
          <a:p>
            <a:endParaRPr lang="en-US"/>
          </a:p>
          <a:p>
            <a:pPr lvl="1">
              <a:spcBef>
                <a:spcPts val="750"/>
              </a:spcBef>
            </a:pPr>
            <a:r>
              <a:rPr lang="en-US" sz="2400"/>
              <a:t>Technical practices used by SCRUM teams to improve quality of their work:</a:t>
            </a:r>
          </a:p>
          <a:p>
            <a:pPr lvl="0">
              <a:spcBef>
                <a:spcPts val="750"/>
              </a:spcBef>
            </a:pPr>
            <a:r>
              <a:rPr lang="en-US" sz="2400" b="1"/>
              <a:t>Test-driven development</a:t>
            </a:r>
          </a:p>
          <a:p>
            <a:pPr lvl="0">
              <a:spcBef>
                <a:spcPts val="750"/>
              </a:spcBef>
            </a:pPr>
            <a:r>
              <a:rPr lang="en-GB" sz="2400"/>
              <a:t>How programmers write code on a traditional development: they typically select a portion of the program to tackle, write the code, attempt to compile it, fix all the compile errors, walk through the code in a debugger, and then repeat. This process is very different from a test-driven approach. A programmer doing test-driven development works in very short cycles of identifying and automating a failing test, writing just enough code to pass that test, and then cleaning the code up in any necessary ways before starting again. This cycle is repeated every few minutes, rather than every few hours.</a:t>
            </a:r>
          </a:p>
          <a:p>
            <a:pPr lvl="0">
              <a:spcBef>
                <a:spcPts val="750"/>
              </a:spcBef>
            </a:pPr>
            <a:endParaRPr lang="en-GB" sz="2400"/>
          </a:p>
          <a:p>
            <a:r>
              <a:rPr lang="en-GB" sz="1200" b="0" i="0" u="none" strike="noStrike" kern="1200" baseline="0">
                <a:solidFill>
                  <a:schemeClr val="tx1"/>
                </a:solidFill>
                <a:latin typeface="+mn-lt"/>
                <a:ea typeface="+mn-ea"/>
                <a:cs typeface="+mn-cs"/>
              </a:rPr>
              <a:t>TDD ensures that no untested code makes it into the system. If all code must be written in response to a failing test, then if we do nothing else, we at least achieve full code coverage with TDD. You might think a test-right-after approach would achieve the same result. However, I’ve found that when programmers make a commitment to write their unit tests “right after” they finish implementing a feature, they often do not do so. The pressure to get started programming the next feature can be tremendous. So programmers tend to write tests for only a subset of the new functionality or put testing on a list of things to get to later, and then find that later never comes.</a:t>
            </a:r>
          </a:p>
          <a:p>
            <a:endParaRPr lang="en-GB" sz="1200" b="0" i="0" u="none" strike="noStrike" kern="1200" baseline="0">
              <a:solidFill>
                <a:schemeClr val="tx1"/>
              </a:solidFill>
              <a:latin typeface="+mn-lt"/>
              <a:ea typeface="+mn-ea"/>
              <a:cs typeface="+mn-cs"/>
            </a:endParaRPr>
          </a:p>
          <a:p>
            <a:r>
              <a:rPr lang="en-GB" sz="1200" b="0" i="0" u="none" strike="noStrike" kern="1200" baseline="0">
                <a:solidFill>
                  <a:schemeClr val="tx1"/>
                </a:solidFill>
                <a:latin typeface="+mn-lt"/>
                <a:ea typeface="+mn-ea"/>
                <a:cs typeface="+mn-cs"/>
              </a:rPr>
              <a:t>It is appropriate to think of TDD as being as much a design practice as a programming practice. The tests a programmer writes and the order in which they are written guide the design and development of a feature. </a:t>
            </a:r>
          </a:p>
          <a:p>
            <a:r>
              <a:rPr lang="en-GB" sz="2400"/>
              <a:t>There is evidence that doing TDD takes about 15% longer than not doing TDD (George and Williams 2003). But there is also evidence that TDD</a:t>
            </a:r>
            <a:r>
              <a:rPr lang="en-GB" sz="2400" baseline="0"/>
              <a:t> </a:t>
            </a:r>
            <a:r>
              <a:rPr lang="en-GB" sz="2400"/>
              <a:t>leads to fewer defects. Two studies at Microsoft found that the number of bugs found went down by 24% and 38% with the use of TDD (</a:t>
            </a:r>
            <a:r>
              <a:rPr lang="en-GB" sz="2400" err="1"/>
              <a:t>Sanchez,Williams</a:t>
            </a:r>
            <a:r>
              <a:rPr lang="en-GB" sz="2400"/>
              <a:t>, and </a:t>
            </a:r>
            <a:r>
              <a:rPr lang="en-GB" sz="2400" err="1"/>
              <a:t>Maximilien</a:t>
            </a:r>
            <a:r>
              <a:rPr lang="en-GB" sz="2400"/>
              <a:t> 2007, 6). So, yes, TDD may take longer initially, but the time will come back to the team in the form of reduced bug fixing and maintenance time.</a:t>
            </a:r>
          </a:p>
          <a:p>
            <a:endParaRPr lang="en-GB" sz="2400" b="1"/>
          </a:p>
          <a:p>
            <a:r>
              <a:rPr lang="en-US" sz="2400" b="1"/>
              <a:t>Refactoring</a:t>
            </a:r>
            <a:r>
              <a:rPr lang="en-US" sz="2400"/>
              <a:t> </a:t>
            </a:r>
          </a:p>
          <a:p>
            <a:r>
              <a:rPr lang="en-GB" sz="2400"/>
              <a:t>Refactoring refers to changing the structure but not the behaviour of code. Let me give you an example. Suppose a programmer has two methods that each contain three identical statements. These three common statements can be extracted from both methods and put into one new method that is called from both of the old locations. This refactoring (formally known as extract method) has slightly improved the readability and maintainability of the program because it is now more obvious that some code is reused and the duplicated code has been moved to a</a:t>
            </a:r>
          </a:p>
          <a:p>
            <a:r>
              <a:rPr lang="en-GB" sz="2400"/>
              <a:t>single place. The structure of the code has been changed while its behaviour has not.</a:t>
            </a:r>
          </a:p>
          <a:p>
            <a:endParaRPr lang="en-GB" sz="2400"/>
          </a:p>
          <a:p>
            <a:r>
              <a:rPr lang="en-US" sz="2400" b="1"/>
              <a:t>Collective ownership</a:t>
            </a:r>
          </a:p>
          <a:p>
            <a:r>
              <a:rPr lang="en-GB" sz="2400" b="0"/>
              <a:t>Collective ownership refers to all developers feeling ownership over all artefacts of the development process, but especially of the code and automated tests. Because of the fast pace of a Scrum project, the team needs to avoid the trap of saying, ”That's Ted's code”. “We can’t touch it.” Collective ownership encourages each team member to feel responsible for all parts of the program so that any programmer can work on any module of the program. When modifying a module, the programmer then shares responsibility for its quality with the module’s initial writer.</a:t>
            </a:r>
          </a:p>
          <a:p>
            <a:r>
              <a:rPr lang="en-GB" sz="2400" b="0"/>
              <a:t>Collective ownership is not intended to cause a free-for-all in the coding. Programmers will still tend to have certain areas they specialize in and prefer to work in, but everyone on the team shares the following responsibilities:</a:t>
            </a:r>
          </a:p>
          <a:p>
            <a:r>
              <a:rPr lang="en-GB" sz="2400" b="0"/>
              <a:t>- Ensure that no developer becomes so specialized he can contribute only in one area.</a:t>
            </a:r>
          </a:p>
          <a:p>
            <a:r>
              <a:rPr lang="en-GB" sz="2400" b="0"/>
              <a:t>-</a:t>
            </a:r>
            <a:r>
              <a:rPr lang="en-GB" sz="2400" b="0" baseline="0"/>
              <a:t> </a:t>
            </a:r>
            <a:r>
              <a:rPr lang="en-GB" sz="2400" b="0"/>
              <a:t>Make certain that no area becomes so intricate that it is understood and worked upon by only one developer. </a:t>
            </a:r>
            <a:r>
              <a:rPr lang="en-US" sz="2400"/>
              <a:t>                                                          </a:t>
            </a:r>
          </a:p>
          <a:p>
            <a:endParaRPr lang="en-US" sz="2400" b="1"/>
          </a:p>
          <a:p>
            <a:r>
              <a:rPr lang="en-US" sz="2400" b="1"/>
              <a:t>Continuous integration</a:t>
            </a:r>
          </a:p>
          <a:p>
            <a:r>
              <a:rPr lang="en-GB" sz="2400" b="0"/>
              <a:t>Creating an official nightly build of a product has been known as an industry best practice since at least the early 1990s. Well, if a nightly build is a good idea, building a product continuously is an even better one. Continuous integration refers to integrating new or changed code into an application as soon as possible and then testing the application to make sure that nothing has been broken. Rather than checking in code perhaps every few days or even every few weeks, each programmer on a Scrum team running continuous integration is expected to check in code a few times each day—and to run a suite of regression tests over the entire application.</a:t>
            </a:r>
          </a:p>
          <a:p>
            <a:endParaRPr lang="en-GB" sz="2400" b="0"/>
          </a:p>
          <a:p>
            <a:r>
              <a:rPr lang="en-GB" sz="2400" b="0"/>
              <a:t>Continuous integration is usually achieved with the help of a tool or script that notices when code has been checked into the version control system. Cruise Control was the first product to gain popularity for automating continuous integration. It could build a product, run as many tests as desired against it, and could then automatically send a notification to the developer who broke the build (or to the entire team). Cruise Control could also send build results to additional feedback devices such as lava lamps, ambient orbs, spare monitors, LED displays, and more. </a:t>
            </a:r>
            <a:r>
              <a:rPr lang="en-US" sz="2400"/>
              <a:t>                                                          </a:t>
            </a:r>
          </a:p>
          <a:p>
            <a:endParaRPr lang="en-US" sz="2400"/>
          </a:p>
          <a:p>
            <a:r>
              <a:rPr lang="en-US" sz="2400" b="1"/>
              <a:t>Pair programming</a:t>
            </a:r>
          </a:p>
          <a:p>
            <a:r>
              <a:rPr lang="en-GB" sz="2400"/>
              <a:t>Pair programming is the practice of having two developers work together to write code. It originated from the idea that if occasional code inspections are good, constant code inspections are better. Many of the practices just described are made easier through the use of pair programming. Learning how to do test-driven development is made easier when working together. Feelings of collective ownership</a:t>
            </a:r>
          </a:p>
          <a:p>
            <a:r>
              <a:rPr lang="en-GB" sz="2400"/>
              <a:t>are created when code is produced in pairs. And having the discipline to leave the code cleaner than you found it comes easier when another developer is sitting beside you.</a:t>
            </a:r>
            <a:r>
              <a:rPr lang="en-US" sz="2400"/>
              <a:t>	</a:t>
            </a:r>
          </a:p>
          <a:p>
            <a:endParaRPr lang="en-GB"/>
          </a:p>
        </p:txBody>
      </p:sp>
      <p:sp>
        <p:nvSpPr>
          <p:cNvPr id="4" name="Slide Number Placeholder 3"/>
          <p:cNvSpPr>
            <a:spLocks noGrp="1"/>
          </p:cNvSpPr>
          <p:nvPr>
            <p:ph type="sldNum" sz="quarter" idx="10"/>
          </p:nvPr>
        </p:nvSpPr>
        <p:spPr/>
        <p:txBody>
          <a:bodyPr/>
          <a:lstStyle/>
          <a:p>
            <a:fld id="{DC59FDB4-792A-4C30-B3CA-9A37EF575B96}" type="slidenum">
              <a:rPr lang="en-GB" smtClean="0"/>
              <a:t>12</a:t>
            </a:fld>
            <a:endParaRPr lang="en-GB"/>
          </a:p>
        </p:txBody>
      </p:sp>
    </p:spTree>
    <p:extLst>
      <p:ext uri="{BB962C8B-B14F-4D97-AF65-F5344CB8AC3E}">
        <p14:creationId xmlns:p14="http://schemas.microsoft.com/office/powerpoint/2010/main" val="284212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GB"/>
              <a:t>Scrum hangs all of its practices on an iterative, incremental process skeleton. Scrum’s skeleton is shown on the slide. The lower circle represents</a:t>
            </a:r>
          </a:p>
          <a:p>
            <a:r>
              <a:rPr lang="en-GB"/>
              <a:t>an iteration of development activities that occur one after another. The output of each iteration is an increment of product. The upper circle</a:t>
            </a:r>
          </a:p>
          <a:p>
            <a:r>
              <a:rPr lang="en-GB"/>
              <a:t>represents the daily inspection that occurs during the iteration, in which the individual team members meet to inspect each others’ activities and</a:t>
            </a:r>
          </a:p>
          <a:p>
            <a:r>
              <a:rPr lang="en-GB"/>
              <a:t>make appropriate adaptations. Driving the iteration is a list of requirements. This cycle repeats until the project is no longer funded.</a:t>
            </a:r>
          </a:p>
          <a:p>
            <a:r>
              <a:rPr lang="en-GB"/>
              <a:t>The skeleton operates this way: At the start of an iteration, the team reviews what it must do. It then selects what it believes it can turn in to an</a:t>
            </a:r>
          </a:p>
          <a:p>
            <a:r>
              <a:rPr lang="en-GB"/>
              <a:t>increment of potentially shippable functionality by the end of the iteration. The team is then left alone to make its best effort for the rest of the</a:t>
            </a:r>
          </a:p>
          <a:p>
            <a:r>
              <a:rPr lang="en-GB"/>
              <a:t>iteration. At the end of the iteration, the team presents the increment of functionality it built so that the stakeholders can inspect the functionality and</a:t>
            </a:r>
          </a:p>
          <a:p>
            <a:r>
              <a:rPr lang="en-GB"/>
              <a:t>timely adaptations to the project can be made.</a:t>
            </a:r>
          </a:p>
          <a:p>
            <a:r>
              <a:rPr lang="en-GB"/>
              <a:t>The heart of Scrum lies in the iteration. The team takes a look at the requirements, considers the available technology, and evaluates its own skills</a:t>
            </a:r>
          </a:p>
          <a:p>
            <a:r>
              <a:rPr lang="en-GB"/>
              <a:t>and capabilities. It then collectively determines how to build the functionality, modifying its approach daily as it encounters new complexities,</a:t>
            </a:r>
          </a:p>
          <a:p>
            <a:r>
              <a:rPr lang="en-GB"/>
              <a:t>difficulties, and surprises. The team figures out what needs to be done and selects the best way to do it. This creative process is the heart of the</a:t>
            </a:r>
          </a:p>
          <a:p>
            <a:r>
              <a:rPr lang="en-GB"/>
              <a:t>Scrum’s productivity.</a:t>
            </a:r>
          </a:p>
          <a:p>
            <a:endParaRPr lang="en-US"/>
          </a:p>
          <a:p>
            <a:r>
              <a:rPr lang="en-GB"/>
              <a:t>Ken </a:t>
            </a:r>
            <a:r>
              <a:rPr lang="en-GB" err="1"/>
              <a:t>Schwaber</a:t>
            </a:r>
            <a:r>
              <a:rPr lang="en-GB"/>
              <a:t> – Agile Project Management with Scrum</a:t>
            </a:r>
          </a:p>
        </p:txBody>
      </p:sp>
      <p:sp>
        <p:nvSpPr>
          <p:cNvPr id="4" name="Slide Number Placeholder 3"/>
          <p:cNvSpPr>
            <a:spLocks noGrp="1"/>
          </p:cNvSpPr>
          <p:nvPr>
            <p:ph type="sldNum" sz="quarter" idx="10"/>
          </p:nvPr>
        </p:nvSpPr>
        <p:spPr/>
        <p:txBody>
          <a:bodyPr/>
          <a:lstStyle/>
          <a:p>
            <a:fld id="{DC59FDB4-792A-4C30-B3CA-9A37EF575B96}" type="slidenum">
              <a:rPr lang="en-GB" smtClean="0"/>
              <a:t>13</a:t>
            </a:fld>
            <a:endParaRPr lang="en-GB"/>
          </a:p>
        </p:txBody>
      </p:sp>
    </p:spTree>
    <p:extLst>
      <p:ext uri="{BB962C8B-B14F-4D97-AF65-F5344CB8AC3E}">
        <p14:creationId xmlns:p14="http://schemas.microsoft.com/office/powerpoint/2010/main" val="2879996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Roles</a:t>
            </a:r>
          </a:p>
          <a:p>
            <a:r>
              <a:rPr lang="en-US" sz="1000" b="1"/>
              <a:t>Product Owner</a:t>
            </a:r>
          </a:p>
          <a:p>
            <a:r>
              <a:rPr lang="en-GB" sz="1000"/>
              <a:t>The Product Owner is responsible for maximizing the value of the product and the work of the Development Team. How this is done may vary widely across organizations, Scrum Teams, and individuals. </a:t>
            </a:r>
          </a:p>
          <a:p>
            <a:r>
              <a:rPr lang="en-GB" sz="1000"/>
              <a:t>The Product Owner is the sole person responsible for managing the Product Backlog. Product Backlog management includes: </a:t>
            </a:r>
          </a:p>
          <a:p>
            <a:r>
              <a:rPr lang="en-GB" sz="1000"/>
              <a:t> Clearly expressing Product Backlog items; </a:t>
            </a:r>
          </a:p>
          <a:p>
            <a:r>
              <a:rPr lang="en-GB" sz="1000"/>
              <a:t> Ordering the items in the Product Backlog to best achieve goals and missions; </a:t>
            </a:r>
          </a:p>
          <a:p>
            <a:r>
              <a:rPr lang="en-GB" sz="1000"/>
              <a:t> Optimizing the value of the work the Development Team performs; </a:t>
            </a:r>
          </a:p>
          <a:p>
            <a:r>
              <a:rPr lang="en-GB" sz="1000"/>
              <a:t> Ensuring that the Product Backlog is visible, transparent, and clear to all, and shows what the Scrum Team will work on next; and, </a:t>
            </a:r>
          </a:p>
          <a:p>
            <a:r>
              <a:rPr lang="en-GB" sz="1000"/>
              <a:t> Ensuring the Development Team understands items in the Product Backlog to the level needed. </a:t>
            </a:r>
          </a:p>
          <a:p>
            <a:r>
              <a:rPr lang="en-GB" sz="1000"/>
              <a:t>No one is allowed to tell the Development Team to work from a different set of requirements, and the Development Team isn’t allowed to act on what anyone else says </a:t>
            </a:r>
            <a:endParaRPr lang="en-US" sz="1000" b="1"/>
          </a:p>
          <a:p>
            <a:r>
              <a:rPr lang="en-US" sz="1000" b="1"/>
              <a:t>Scrum Master</a:t>
            </a:r>
          </a:p>
          <a:p>
            <a:r>
              <a:rPr lang="en-GB" sz="1000"/>
              <a:t>The Scrum Master is responsible for ensuring Scrum is understood and enacted. Scrum Masters do this by ensuring that the Scrum Team adheres to Scrum theory, practices, and rules. </a:t>
            </a:r>
          </a:p>
          <a:p>
            <a:r>
              <a:rPr lang="en-GB" sz="1000"/>
              <a:t>The Scrum Master is a servant-leader for the Scrum Team. The Scrum Master helps those outside the Scrum Team understand which of their interactions with the Scrum Team are helpful and which aren’t. </a:t>
            </a:r>
          </a:p>
          <a:p>
            <a:r>
              <a:rPr lang="en-GB" sz="1000" i="1" u="sng"/>
              <a:t>The Scrum Master serves the Product Owner in several ways, including: </a:t>
            </a:r>
          </a:p>
          <a:p>
            <a:r>
              <a:rPr lang="en-GB" sz="1000"/>
              <a:t> Finding techniques for effective Product Backlog management; </a:t>
            </a:r>
          </a:p>
          <a:p>
            <a:r>
              <a:rPr lang="en-GB" sz="1000"/>
              <a:t> Helping the Scrum Team understand the need for clear and concise Product Backlog items; </a:t>
            </a:r>
          </a:p>
          <a:p>
            <a:r>
              <a:rPr lang="en-GB" sz="1000"/>
              <a:t> Understanding product planning in an empirical environment; </a:t>
            </a:r>
          </a:p>
          <a:p>
            <a:r>
              <a:rPr lang="en-GB" sz="1000"/>
              <a:t> Ensuring the Product Owner knows how to arrange the Product Backlog to maximize value; </a:t>
            </a:r>
          </a:p>
          <a:p>
            <a:r>
              <a:rPr lang="en-GB" sz="1000"/>
              <a:t> Understanding and practicing agility; and, </a:t>
            </a:r>
          </a:p>
          <a:p>
            <a:r>
              <a:rPr lang="en-GB" sz="1000"/>
              <a:t> Facilitating Scrum events as requested or needed. </a:t>
            </a:r>
          </a:p>
          <a:p>
            <a:r>
              <a:rPr lang="en-GB" sz="1000" i="1" u="sng"/>
              <a:t>The Scrum Master serves the Development Team in several ways, including: </a:t>
            </a:r>
          </a:p>
          <a:p>
            <a:r>
              <a:rPr lang="en-GB" sz="1000"/>
              <a:t> Coaching the Development Team in self-organization and cross-functionality; </a:t>
            </a:r>
          </a:p>
          <a:p>
            <a:r>
              <a:rPr lang="en-GB" sz="1000"/>
              <a:t> Helping the Development Team to create high-value products; </a:t>
            </a:r>
          </a:p>
          <a:p>
            <a:r>
              <a:rPr lang="en-GB" sz="1000"/>
              <a:t> Removing impediments to the Development Team’s progress; </a:t>
            </a:r>
          </a:p>
          <a:p>
            <a:r>
              <a:rPr lang="en-GB" sz="1000"/>
              <a:t> Facilitating Scrum events as requested or needed; and, </a:t>
            </a:r>
          </a:p>
          <a:p>
            <a:r>
              <a:rPr lang="en-GB" sz="1000"/>
              <a:t> Coaching the Development Team in organizational environments in which Scrum is not yet fully adopted and understood. </a:t>
            </a:r>
          </a:p>
          <a:p>
            <a:r>
              <a:rPr lang="en-GB" sz="1000" i="1" u="sng"/>
              <a:t>The Scrum Master serves the organization in several ways, including: </a:t>
            </a:r>
          </a:p>
          <a:p>
            <a:r>
              <a:rPr lang="en-GB" sz="1000"/>
              <a:t> Leading and coaching the organization in its Scrum adoption; </a:t>
            </a:r>
          </a:p>
          <a:p>
            <a:r>
              <a:rPr lang="en-GB" sz="1000"/>
              <a:t> Planning Scrum implementations within the organization; </a:t>
            </a:r>
          </a:p>
          <a:p>
            <a:r>
              <a:rPr lang="en-GB" sz="1000"/>
              <a:t> Helping employees and stakeholders understand and enact Scrum and empirical product development; </a:t>
            </a:r>
          </a:p>
          <a:p>
            <a:r>
              <a:rPr lang="en-GB" sz="1000"/>
              <a:t> Causing change that increases the productivity of the Scrum Team; and, </a:t>
            </a:r>
          </a:p>
          <a:p>
            <a:r>
              <a:rPr lang="en-GB" sz="1000"/>
              <a:t> Working with other Scrum Masters to increase the effectiveness of the application of Scrum in the organization. </a:t>
            </a:r>
          </a:p>
          <a:p>
            <a:r>
              <a:rPr lang="en-US" sz="1000" b="1"/>
              <a:t>The Development Team</a:t>
            </a:r>
          </a:p>
          <a:p>
            <a:r>
              <a:rPr lang="en-GB"/>
              <a:t>The Development Team consists of professionals who do the work of delivering a potentially releasable Increment of “Done” product at the end of each Sprint. Only members of the Development Team create the Increment. </a:t>
            </a:r>
          </a:p>
          <a:p>
            <a:r>
              <a:rPr lang="en-GB"/>
              <a:t>Development Teams are structured and empowered by the organization to organize and manage their own work </a:t>
            </a:r>
          </a:p>
          <a:p>
            <a:r>
              <a:rPr lang="en-GB" i="1" u="sng"/>
              <a:t>Development Teams have the following characteristics: </a:t>
            </a:r>
          </a:p>
          <a:p>
            <a:r>
              <a:rPr lang="en-GB"/>
              <a:t> They are self-organizing. No one (not even the Scrum Master) tells the Development Team how to turn Product Backlog into Increments of potentially releasable functionality; </a:t>
            </a:r>
          </a:p>
          <a:p>
            <a:r>
              <a:rPr lang="en-GB"/>
              <a:t> Development Teams are cross-functional, with all of the skills as a team necessary to create a product Increment; </a:t>
            </a:r>
          </a:p>
          <a:p>
            <a:r>
              <a:rPr lang="en-GB"/>
              <a:t> Scrum recognizes no titles for Development Team members other than Developer, regardless of the work being performed by the person; there are no exceptions to this rule; </a:t>
            </a:r>
          </a:p>
          <a:p>
            <a:r>
              <a:rPr lang="en-GB"/>
              <a:t> Scrum recognizes no sub-teams in the Development Team, regardless of particular domains that need to be addressed like testing or business analysis; there are no exceptions to this rule; and, </a:t>
            </a:r>
          </a:p>
          <a:p>
            <a:r>
              <a:rPr lang="en-GB"/>
              <a:t> Individual Development Team members may have specialized skills and areas of focus, but accountability belongs to the Development Team as a whole </a:t>
            </a:r>
          </a:p>
          <a:p>
            <a:r>
              <a:rPr lang="en-GB"/>
              <a:t>Fewer than three Development Team members decrease interaction and results in smaller productivity gains </a:t>
            </a:r>
          </a:p>
          <a:p>
            <a:r>
              <a:rPr lang="en-GB"/>
              <a:t>Having more than nine members requires too much coordination. </a:t>
            </a:r>
          </a:p>
          <a:p>
            <a:r>
              <a:rPr lang="en-US" b="1"/>
              <a:t>Artefacts</a:t>
            </a:r>
          </a:p>
          <a:p>
            <a:r>
              <a:rPr lang="en-US" b="1"/>
              <a:t>Product Backlog</a:t>
            </a:r>
          </a:p>
          <a:p>
            <a:r>
              <a:rPr lang="en-GB"/>
              <a:t>The Product Backlog is an ordered list of everything that might be needed in the product and is the single source of requirements for any changes to be made to the product. The Product Owner is responsible for the Product Backlog, including its content, availability, and ordering. </a:t>
            </a:r>
          </a:p>
          <a:p>
            <a:r>
              <a:rPr lang="en-GB"/>
              <a:t>A Product Backlog is never complete. The earliest development of it only lays out the initially known and best-understood requirements. The Product Backlog evolves as the product and the environment in which it will be used evolves. The Product Backlog is dynamic; it constantly changes to identify what the product needs to be appropriate, competitive, and useful. As long as a product exists, its Product Backlog also exists. </a:t>
            </a:r>
          </a:p>
          <a:p>
            <a:r>
              <a:rPr lang="en-GB"/>
              <a:t>The Product Backlog lists all features, functions, requirements, enhancements, and fixes that constitute the changes to be made to the product in future releases. Product Backlog items have the attributes of a description, order, estimate and value. </a:t>
            </a:r>
            <a:endParaRPr lang="en-US" b="1"/>
          </a:p>
          <a:p>
            <a:r>
              <a:rPr lang="en-US" b="1"/>
              <a:t>Sprint Backlog</a:t>
            </a:r>
          </a:p>
          <a:p>
            <a:r>
              <a:rPr lang="en-GB"/>
              <a:t>The Sprint Backlog is the set of Product Backlog items selected for the Sprint, plus a plan for delivering the product Increment and realizing the Sprint Goal. The Sprint Backlog is a forecast by the Development Team about what functionality will be in the next Increment and the work needed to deliver that functionality into a “Done” Increment. </a:t>
            </a:r>
          </a:p>
          <a:p>
            <a:r>
              <a:rPr lang="en-GB"/>
              <a:t>The Sprint Backlog makes visible all of the work that the Development Team identifies as necessary to meet the Sprint Goal. </a:t>
            </a:r>
          </a:p>
          <a:p>
            <a:r>
              <a:rPr lang="en-GB"/>
              <a:t>The Sprint Backlog is a plan with enough detail that changes in progress can be understood in the Daily Scrum. The Development Team modifies the Sprint Backlog throughout the Sprint, and the Sprint Backlog emerges during the Sprint. This emergence occurs as the Development Team works through the plan and learns more about the work needed to achieve the Sprint Goal </a:t>
            </a:r>
            <a:endParaRPr lang="en-US" b="1"/>
          </a:p>
          <a:p>
            <a:r>
              <a:rPr lang="en-US" b="1"/>
              <a:t>Increment</a:t>
            </a:r>
          </a:p>
          <a:p>
            <a:r>
              <a:rPr lang="en-GB"/>
              <a:t>The Increment is the sum of all the Product Backlog items completed during a Sprint and the value of the increments of all previous Sprints. At the end of a Sprint, the new Increment must be “Done,” which means it must be in useable condition and meet the Scrum Team’s definition of “Done.” It must be in useable condition regardless of whether the Product Owner decides to actually release it. </a:t>
            </a:r>
          </a:p>
          <a:p>
            <a:r>
              <a:rPr lang="en-US" b="1"/>
              <a:t>Ceremonies</a:t>
            </a:r>
          </a:p>
          <a:p>
            <a:r>
              <a:rPr lang="en-US" b="1"/>
              <a:t>Sprint Planning</a:t>
            </a:r>
          </a:p>
          <a:p>
            <a:r>
              <a:rPr lang="en-GB"/>
              <a:t>The work to be performed in the Sprint is planned at the Sprint Planning. This plan is created by the collaborative work of the entire Scrum Team. </a:t>
            </a:r>
          </a:p>
          <a:p>
            <a:r>
              <a:rPr lang="en-GB"/>
              <a:t>Sprint Planning is time-boxed to a maximum of eight hours for a one-month Sprint. For shorter Sprints, the event is usually shorter. The Scrum Master ensures that the event takes place and that attendants understand its purpose. The Scrum Master teaches the Scrum Team to keep it within the time-box. </a:t>
            </a:r>
          </a:p>
          <a:p>
            <a:r>
              <a:rPr lang="en-GB"/>
              <a:t>Sprint Planning answers the following: </a:t>
            </a:r>
          </a:p>
          <a:p>
            <a:r>
              <a:rPr lang="en-GB"/>
              <a:t> What can be delivered in the Increment resulting from the upcoming Sprint? </a:t>
            </a:r>
          </a:p>
          <a:p>
            <a:r>
              <a:rPr lang="en-GB"/>
              <a:t> How will the work needed to deliver the Increment be achieved? </a:t>
            </a:r>
            <a:endParaRPr lang="en-US" b="1"/>
          </a:p>
          <a:p>
            <a:r>
              <a:rPr lang="en-US" b="1"/>
              <a:t>Daily Scrum</a:t>
            </a:r>
          </a:p>
          <a:p>
            <a:r>
              <a:rPr lang="en-GB"/>
              <a:t>The Daily Scrum is a 15-minute time-boxed event for the Development Team to synchronize activities and create a plan for the next 24 hours. This is done by inspecting the work since the last Daily Scrum and forecasting the work that could be done before the next one. The Daily Scrum is held at the same time and place each day to reduce complexity. During the meeting, the Development Team members explain: </a:t>
            </a:r>
          </a:p>
          <a:p>
            <a:r>
              <a:rPr lang="en-GB"/>
              <a:t> What did I do yesterday that helped the Development Team meet the Sprint Goal? </a:t>
            </a:r>
          </a:p>
          <a:p>
            <a:r>
              <a:rPr lang="en-GB"/>
              <a:t> What will I do today to help the Development Team meet the Sprint Goal? </a:t>
            </a:r>
          </a:p>
          <a:p>
            <a:r>
              <a:rPr lang="en-GB"/>
              <a:t> Do I see any impediment that prevents me or the Development Team from meeting the Sprint Goal? </a:t>
            </a:r>
          </a:p>
          <a:p>
            <a:r>
              <a:rPr lang="en-GB"/>
              <a:t>The Development Team uses the Daily Scrum to inspect progress toward the Sprint Goal and to inspect how progress is trending toward completing the work in the Sprint Backlog. The Daily Scrum optimizes the probability that the Development Team will meet the Sprint Goal </a:t>
            </a:r>
            <a:endParaRPr lang="en-US" b="1"/>
          </a:p>
          <a:p>
            <a:r>
              <a:rPr lang="en-US" b="1"/>
              <a:t>Sprint Review</a:t>
            </a:r>
          </a:p>
          <a:p>
            <a:r>
              <a:rPr lang="en-GB"/>
              <a:t>A Sprint Review is held at the end of the Sprint to inspect the Increment and adapt the Product Backlog if needed. During the Sprint Review, the Scrum Team and stakeholders collaborate about what was done in the Sprint. Based on that and any changes to the Product Backlog during the Sprint, attendees collaborate on the next things that could be done to optimize value. This is an informal meeting, not a status meeting, and the presentation of the Increment is intended to elicit feedback and foster collaboration. </a:t>
            </a:r>
            <a:endParaRPr lang="en-US" b="1"/>
          </a:p>
          <a:p>
            <a:r>
              <a:rPr lang="en-US" b="1"/>
              <a:t>Sprint Retrospective</a:t>
            </a:r>
          </a:p>
          <a:p>
            <a:r>
              <a:rPr lang="en-GB"/>
              <a:t>The Sprint Retrospective is an opportunity for the Scrum Team to inspect itself and create a plan for improvements to be enacted during the next Sprint. </a:t>
            </a:r>
          </a:p>
          <a:p>
            <a:r>
              <a:rPr lang="en-GB"/>
              <a:t>The Sprint Retrospective occurs after the Sprint Review and prior to the next Sprint Planning. This is a three-hour time-boxed meeting for one-month Sprints. For shorter Sprints, the event is usually shorter. The Scrum Master ensures that the event takes place and that attendants understand its purpose. The Scrum Master teaches all to keep it within the time-box. The Scrum Master participates as a peer team member in the meeting from the accountability over the Scrum process. </a:t>
            </a:r>
          </a:p>
          <a:p>
            <a:r>
              <a:rPr lang="en-GB"/>
              <a:t>The purpose of the Sprint Retrospective is to: </a:t>
            </a:r>
          </a:p>
          <a:p>
            <a:r>
              <a:rPr lang="en-GB"/>
              <a:t> Inspect how the last Sprint went with regards to people, relationships, process, and tools; </a:t>
            </a:r>
          </a:p>
          <a:p>
            <a:r>
              <a:rPr lang="en-GB"/>
              <a:t> Identify and order the major items that went well and potential improvements; and, </a:t>
            </a:r>
          </a:p>
          <a:p>
            <a:r>
              <a:rPr lang="en-GB"/>
              <a:t> Create a plan for implementing improvements to the way the Scrum Team does its work. </a:t>
            </a:r>
          </a:p>
          <a:p>
            <a:r>
              <a:rPr lang="en-GB"/>
              <a:t>The Scrum Master encourages the Scrum Team to improve, within the Scrum process framework, its development process and practices to make it more effective and enjoyable for the next Sprint. During each Sprint Retrospective, the Scrum Team plans ways to increase product quality by adapting the definition of “Done” as appropriate. </a:t>
            </a:r>
          </a:p>
          <a:p>
            <a:r>
              <a:rPr lang="en-GB"/>
              <a:t>By the end of the Sprint Retrospective, the Scrum Team should have identified improvements that it will implement in the next Sprint. Implementing these improvements in the next Sprint is the adaptation to the inspection of the Scrum Team itself. Although improvements may be implemented at any time, the Sprint Retrospective provides a formal opportunity to focus on inspection and adaptation </a:t>
            </a:r>
            <a:endParaRPr lang="en-US" b="1"/>
          </a:p>
          <a:p>
            <a:endParaRPr lang="en-GB" b="1"/>
          </a:p>
          <a:p>
            <a:endParaRPr lang="en-GB" sz="1000" b="1"/>
          </a:p>
        </p:txBody>
      </p:sp>
      <p:sp>
        <p:nvSpPr>
          <p:cNvPr id="4" name="Slide Number Placeholder 3"/>
          <p:cNvSpPr>
            <a:spLocks noGrp="1"/>
          </p:cNvSpPr>
          <p:nvPr>
            <p:ph type="sldNum" sz="quarter" idx="10"/>
          </p:nvPr>
        </p:nvSpPr>
        <p:spPr/>
        <p:txBody>
          <a:bodyPr/>
          <a:lstStyle/>
          <a:p>
            <a:fld id="{DC59FDB4-792A-4C30-B3CA-9A37EF575B96}" type="slidenum">
              <a:rPr lang="en-GB" smtClean="0"/>
              <a:t>14</a:t>
            </a:fld>
            <a:endParaRPr lang="en-GB"/>
          </a:p>
        </p:txBody>
      </p:sp>
    </p:spTree>
    <p:extLst>
      <p:ext uri="{BB962C8B-B14F-4D97-AF65-F5344CB8AC3E}">
        <p14:creationId xmlns:p14="http://schemas.microsoft.com/office/powerpoint/2010/main" val="166162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15</a:t>
            </a:fld>
            <a:endParaRPr lang="en-GB"/>
          </a:p>
        </p:txBody>
      </p:sp>
    </p:spTree>
    <p:extLst>
      <p:ext uri="{BB962C8B-B14F-4D97-AF65-F5344CB8AC3E}">
        <p14:creationId xmlns:p14="http://schemas.microsoft.com/office/powerpoint/2010/main" val="4020682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GB"/>
              <a:t>Scrum hangs all of its practices on an iterative, incremental process skeleton. Scrum’s skeleton is shown on the slide. The lower circle represents</a:t>
            </a:r>
          </a:p>
          <a:p>
            <a:r>
              <a:rPr lang="en-GB"/>
              <a:t>an iteration of development activities that occur one after another. The output of each iteration is an increment of product. The upper circle</a:t>
            </a:r>
          </a:p>
          <a:p>
            <a:r>
              <a:rPr lang="en-GB"/>
              <a:t>represents the daily inspection that occurs during the iteration, in which the individual team members meet to inspect each others’ activities and</a:t>
            </a:r>
          </a:p>
          <a:p>
            <a:r>
              <a:rPr lang="en-GB"/>
              <a:t>make appropriate adaptations. Driving the iteration is a list of requirements. This cycle repeats until the project is no longer funded.</a:t>
            </a:r>
          </a:p>
          <a:p>
            <a:r>
              <a:rPr lang="en-GB"/>
              <a:t>The skeleton operates this way: At the start of an iteration, the team reviews what it must do. It then selects what it believes it can turn in to an</a:t>
            </a:r>
          </a:p>
          <a:p>
            <a:r>
              <a:rPr lang="en-GB"/>
              <a:t>increment of potentially shippable functionality by the end of the iteration. The team is then left alone to make its best effort for the rest of the</a:t>
            </a:r>
          </a:p>
          <a:p>
            <a:r>
              <a:rPr lang="en-GB"/>
              <a:t>iteration. At the end of the iteration, the team presents the increment of functionality it built so that the stakeholders can inspect the functionality and</a:t>
            </a:r>
          </a:p>
          <a:p>
            <a:r>
              <a:rPr lang="en-GB"/>
              <a:t>timely adaptations to the project can be made.</a:t>
            </a:r>
          </a:p>
          <a:p>
            <a:r>
              <a:rPr lang="en-GB"/>
              <a:t>The heart of Scrum lies in the iteration. The team takes a look at the requirements, considers the available technology, and evaluates its own skills</a:t>
            </a:r>
          </a:p>
          <a:p>
            <a:r>
              <a:rPr lang="en-GB"/>
              <a:t>and capabilities. It then collectively determines how to build the functionality, modifying its approach daily as it encounters new complexities,</a:t>
            </a:r>
          </a:p>
          <a:p>
            <a:r>
              <a:rPr lang="en-GB"/>
              <a:t>difficulties, and surprises. The team figures out what needs to be done and selects the best way to do it. This creative process is the heart of the</a:t>
            </a:r>
          </a:p>
          <a:p>
            <a:r>
              <a:rPr lang="en-GB"/>
              <a:t>Scrum’s productivity.</a:t>
            </a:r>
          </a:p>
          <a:p>
            <a:endParaRPr lang="en-US"/>
          </a:p>
          <a:p>
            <a:r>
              <a:rPr lang="en-GB"/>
              <a:t>Ken </a:t>
            </a:r>
            <a:r>
              <a:rPr lang="en-GB" err="1"/>
              <a:t>Schwaber</a:t>
            </a:r>
            <a:r>
              <a:rPr lang="en-GB"/>
              <a:t> – Agile Project Management with Scrum</a:t>
            </a:r>
          </a:p>
        </p:txBody>
      </p:sp>
      <p:sp>
        <p:nvSpPr>
          <p:cNvPr id="4" name="Slide Number Placeholder 3"/>
          <p:cNvSpPr>
            <a:spLocks noGrp="1"/>
          </p:cNvSpPr>
          <p:nvPr>
            <p:ph type="sldNum" sz="quarter" idx="10"/>
          </p:nvPr>
        </p:nvSpPr>
        <p:spPr/>
        <p:txBody>
          <a:bodyPr/>
          <a:lstStyle/>
          <a:p>
            <a:fld id="{DC59FDB4-792A-4C30-B3CA-9A37EF575B96}" type="slidenum">
              <a:rPr lang="en-GB" smtClean="0"/>
              <a:t>16</a:t>
            </a:fld>
            <a:endParaRPr lang="en-GB"/>
          </a:p>
        </p:txBody>
      </p:sp>
    </p:spTree>
    <p:extLst>
      <p:ext uri="{BB962C8B-B14F-4D97-AF65-F5344CB8AC3E}">
        <p14:creationId xmlns:p14="http://schemas.microsoft.com/office/powerpoint/2010/main" val="4131459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The Agile Team consists of a Product Owner, the Development Team, and a Scrum Master. The Agile team model is designed to optimize flexibility, creativity, and productivity by eliminating</a:t>
            </a:r>
            <a:r>
              <a:rPr lang="en-GB" baseline="0"/>
              <a:t> hierarchy and elitism</a:t>
            </a:r>
            <a:r>
              <a:rPr lang="en-GB"/>
              <a:t>.</a:t>
            </a:r>
          </a:p>
          <a:p>
            <a:endParaRPr lang="en-US" b="1"/>
          </a:p>
          <a:p>
            <a:r>
              <a:rPr lang="en-GB" b="0"/>
              <a:t>Agile Teams deliver products iteratively and incrementally, maximizing opportunities for feedback. Incremental deliveries of “Done” product ensure a potentially useful version of working product is always available.</a:t>
            </a:r>
            <a:endParaRPr lang="en-US" b="0"/>
          </a:p>
          <a:p>
            <a:endParaRPr lang="en-GB" b="1"/>
          </a:p>
          <a:p>
            <a:r>
              <a:rPr lang="en-GB" b="0"/>
              <a:t>The first task for the Scrum Master is to find developers to form the Development Team. The people on this team need to have the skills to turn the needs</a:t>
            </a:r>
          </a:p>
          <a:p>
            <a:r>
              <a:rPr lang="en-GB" b="0"/>
              <a:t>and requirements of the Product Owner (Product Backlog) into working increments of software with every Sprint. All members of the Agile Team get together for introductions, discuss the upcoming work, and lay out the logistics for working together. The Agile Team needs to know the vision (the needed and the hoped-for outcome), what outcomes would signify success and failure, and what the constraints are. </a:t>
            </a:r>
          </a:p>
          <a:p>
            <a:endParaRPr lang="en-US" b="0"/>
          </a:p>
          <a:p>
            <a:r>
              <a:rPr lang="en-GB"/>
              <a:t>Becoming good at agile development is a little like </a:t>
            </a:r>
            <a:r>
              <a:rPr lang="en-GB" b="1"/>
              <a:t>learning to dance</a:t>
            </a:r>
            <a:r>
              <a:rPr lang="en-GB"/>
              <a:t>. Some of us are naturally born dancers and learn quickly and seemingly effortlessly. Others of us struggle for quite a while to get our two left feet coordinating effectively with the rest of the team. But natural or not, every team member needs to become good at the </a:t>
            </a:r>
            <a:r>
              <a:rPr lang="en-GB" b="1"/>
              <a:t>agile dance</a:t>
            </a:r>
            <a:r>
              <a:rPr lang="en-GB"/>
              <a:t>.</a:t>
            </a:r>
            <a:endParaRPr lang="en-GB" b="1"/>
          </a:p>
          <a:p>
            <a:endParaRPr lang="en-US"/>
          </a:p>
          <a:p>
            <a:r>
              <a:rPr lang="en-US"/>
              <a:t>Source:</a:t>
            </a:r>
          </a:p>
          <a:p>
            <a:pPr marL="0" marR="0" indent="0" algn="l" defTabSz="914400" rtl="0" eaLnBrk="1" fontAlgn="auto" latinLnBrk="0" hangingPunct="1">
              <a:lnSpc>
                <a:spcPct val="100000"/>
              </a:lnSpc>
              <a:spcBef>
                <a:spcPts val="0"/>
              </a:spcBef>
              <a:spcAft>
                <a:spcPts val="0"/>
              </a:spcAft>
              <a:buClrTx/>
              <a:buSzTx/>
              <a:buFontTx/>
              <a:buNone/>
              <a:tabLst/>
              <a:defRPr/>
            </a:pPr>
            <a:r>
              <a:rPr lang="de-DE"/>
              <a:t>1. </a:t>
            </a:r>
            <a:r>
              <a:rPr lang="en-GB"/>
              <a:t>Software in 30 Days How Agile Managers Beat the Odds, Delight Their Customers, And Leave Competitors In the Dust, </a:t>
            </a:r>
            <a:r>
              <a:rPr lang="de-DE"/>
              <a:t>Jeff Sutherland and Ken Schwaber</a:t>
            </a:r>
            <a:endParaRPr lang="en-US"/>
          </a:p>
          <a:p>
            <a:pPr marL="0" indent="0">
              <a:buNone/>
            </a:pPr>
            <a:r>
              <a:rPr lang="en-US"/>
              <a:t>2.</a:t>
            </a:r>
            <a:r>
              <a:rPr lang="en-US" baseline="0"/>
              <a:t> </a:t>
            </a:r>
            <a:r>
              <a:rPr lang="en-US"/>
              <a:t>https://www.scrum.org/Portals/0/Documents/Scrum%20Guides/2013/Scrum-Guide.pdf#zoom=100</a:t>
            </a:r>
          </a:p>
          <a:p>
            <a:pPr marL="0" indent="0">
              <a:buNone/>
            </a:pPr>
            <a:r>
              <a:rPr lang="en-US"/>
              <a:t>3. http://www.scrumalliance.org/community/articles/2011/july/dancing-with-pigs</a:t>
            </a:r>
          </a:p>
          <a:p>
            <a:pPr marL="0" indent="0">
              <a:buNone/>
            </a:pPr>
            <a:r>
              <a:rPr lang="en-US"/>
              <a:t>http://news.wwu.edu/posted/1538/Jangle_Photo_by_Sharen_Bradford_.244088.jpg</a:t>
            </a:r>
          </a:p>
          <a:p>
            <a:pPr marL="0" indent="0">
              <a:buNone/>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GB" b="0" i="1"/>
              <a:t>[Note for presenter: There is a clear distinction between two groups: those who have committed to the project and e</a:t>
            </a:r>
            <a:r>
              <a:rPr lang="en-GB" sz="1200" b="0" i="1" kern="1200">
                <a:solidFill>
                  <a:schemeClr val="tx1"/>
                </a:solidFill>
                <a:effectLst/>
                <a:latin typeface="+mn-lt"/>
                <a:ea typeface="+mn-ea"/>
                <a:cs typeface="+mn-cs"/>
              </a:rPr>
              <a:t>veryone else who is involved, engaged and interested in the project</a:t>
            </a:r>
            <a:r>
              <a:rPr lang="en-GB" b="0" i="1"/>
              <a:t>. Those who are responsible for the project have the authority to do what is necessary for its success and that </a:t>
            </a:r>
            <a:r>
              <a:rPr lang="en-GB" sz="1200" b="0" i="1" kern="1200">
                <a:solidFill>
                  <a:schemeClr val="tx1"/>
                </a:solidFill>
                <a:effectLst/>
                <a:latin typeface="+mn-lt"/>
                <a:ea typeface="+mn-ea"/>
                <a:cs typeface="+mn-cs"/>
              </a:rPr>
              <a:t>ideas, desires and needs of other people (roles) are taken into account, but are not in any way affecting or distorting the project.]</a:t>
            </a:r>
            <a:endParaRPr lang="en-US" b="0" i="1"/>
          </a:p>
          <a:p>
            <a:pPr marL="0" indent="0">
              <a:buNone/>
            </a:pPr>
            <a:endParaRPr lang="en-US"/>
          </a:p>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17</a:t>
            </a:fld>
            <a:endParaRPr lang="en-GB"/>
          </a:p>
        </p:txBody>
      </p:sp>
    </p:spTree>
    <p:extLst>
      <p:ext uri="{BB962C8B-B14F-4D97-AF65-F5344CB8AC3E}">
        <p14:creationId xmlns:p14="http://schemas.microsoft.com/office/powerpoint/2010/main" val="3055636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a:t>In Agile, when</a:t>
            </a:r>
            <a:r>
              <a:rPr lang="en-US" i="0" baseline="0"/>
              <a:t> it comes to build a team, </a:t>
            </a:r>
            <a:r>
              <a:rPr lang="en-US" i="0"/>
              <a:t>we should seek to build a s</a:t>
            </a:r>
            <a:r>
              <a:rPr lang="en-US" sz="1200" i="0"/>
              <a:t>elf-organized, e</a:t>
            </a:r>
            <a:r>
              <a:rPr lang="en-US" i="0"/>
              <a:t>mpowered, cross-functional team.  </a:t>
            </a:r>
            <a:r>
              <a:rPr lang="en-US" sz="1200" i="0"/>
              <a:t> </a:t>
            </a:r>
            <a:endParaRPr lang="en-US" i="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i="0"/>
              <a:t>1. When we can affirm that a team is </a:t>
            </a:r>
            <a:r>
              <a:rPr lang="en-US" sz="2000" i="0" baseline="0"/>
              <a:t>c</a:t>
            </a:r>
            <a:r>
              <a:rPr lang="en-US" sz="2000" i="0"/>
              <a:t>ross-functional? When it has members with skills in each of the functional areas needed.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i="0"/>
              <a:t>2. When a</a:t>
            </a:r>
            <a:r>
              <a:rPr lang="en-US" sz="2000" i="0" baseline="0"/>
              <a:t> team is </a:t>
            </a:r>
            <a:r>
              <a:rPr lang="en-US" sz="2000" i="0"/>
              <a:t>self-organized?</a:t>
            </a:r>
            <a:r>
              <a:rPr lang="en-US" sz="2000" i="0" baseline="0"/>
              <a:t> When some </a:t>
            </a:r>
            <a:r>
              <a:rPr lang="en-US" i="0"/>
              <a:t>form of order or coordination arises out of the local interactions, right? It’s when teams </a:t>
            </a:r>
            <a:r>
              <a:rPr lang="en-GB" i="0"/>
              <a:t>choose how best to accomplish their work, rather than being directed by others outside the team. T</a:t>
            </a:r>
            <a:r>
              <a:rPr lang="en-US" sz="1200" i="0" err="1">
                <a:solidFill>
                  <a:schemeClr val="tx1"/>
                </a:solidFill>
              </a:rPr>
              <a:t>eam</a:t>
            </a:r>
            <a:r>
              <a:rPr lang="en-US" sz="1200" i="0" baseline="0">
                <a:solidFill>
                  <a:schemeClr val="tx1"/>
                </a:solidFill>
              </a:rPr>
              <a:t> members help each other to </a:t>
            </a:r>
            <a:r>
              <a:rPr lang="en-GB" sz="1200"/>
              <a:t>overcome obstacles that are within the team’s power to overcome.</a:t>
            </a:r>
            <a:endParaRPr lang="en-US" i="0"/>
          </a:p>
          <a:p>
            <a:r>
              <a:rPr lang="en-US" i="0"/>
              <a:t>3. And when a team is empowered? When the team has ownership over their work.</a:t>
            </a:r>
            <a:r>
              <a:rPr lang="en-US" i="0" baseline="0"/>
              <a:t> </a:t>
            </a:r>
            <a:r>
              <a:rPr lang="en-GB"/>
              <a:t>Empowered teams have increased levels of responsibility and authority over the work that they do, giving them the autonomy to plan and manage work, make their own decisions and solve their own problems.</a:t>
            </a:r>
          </a:p>
          <a:p>
            <a:endParaRPr lang="en-GB"/>
          </a:p>
          <a:p>
            <a:r>
              <a:rPr lang="en-US" i="0"/>
              <a:t>For example,</a:t>
            </a:r>
            <a:r>
              <a:rPr lang="en-US" i="0" baseline="0"/>
              <a:t> in a boat race, t</a:t>
            </a:r>
            <a:r>
              <a:rPr lang="en-US" sz="2400" i="0"/>
              <a:t>eam members rowing the boat operate collaboratively and focus towards reaching their goal. They are synchronized and maintain the rhythm, and everyone equally contributes.</a:t>
            </a:r>
          </a:p>
          <a:p>
            <a:endParaRPr lang="en-US"/>
          </a:p>
          <a:p>
            <a:r>
              <a:rPr lang="en-US"/>
              <a:t>Team accountability is also a critical aspect of an Agile team,</a:t>
            </a:r>
            <a:r>
              <a:rPr lang="en-US" baseline="0"/>
              <a:t> as without it the Agile method will fail. Team members have personal accountability in what they deliver and what they commit to, and </a:t>
            </a:r>
            <a:r>
              <a:rPr lang="en-US" sz="1200">
                <a:solidFill>
                  <a:schemeClr val="tx1"/>
                </a:solidFill>
              </a:rPr>
              <a:t>the team has accountability to delivering a working piece of software at the end of the iteration.</a:t>
            </a:r>
            <a:endParaRPr lang="en-US"/>
          </a:p>
          <a:p>
            <a:endParaRPr lang="en-US"/>
          </a:p>
          <a:p>
            <a:r>
              <a:rPr lang="en-US"/>
              <a:t>Source:</a:t>
            </a:r>
          </a:p>
          <a:p>
            <a:r>
              <a:rPr lang="en-US"/>
              <a:t>http://www.abdn.ac.uk/develop/managers/empowering-your-team-307.php</a:t>
            </a:r>
          </a:p>
          <a:p>
            <a:r>
              <a:rPr lang="en-US"/>
              <a:t>http://amj.aom.org/content/56/2/573.abstract</a:t>
            </a:r>
          </a:p>
          <a:p>
            <a:r>
              <a:rPr lang="en-US"/>
              <a:t>http://codedcomplex.com/2010/09/enabling-to-a-successful-team/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Certified Agile Tester manual, version 2.1</a:t>
            </a:r>
          </a:p>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solidFill>
                  <a:prstClr val="black"/>
                </a:solidFill>
              </a:rPr>
              <a:pPr/>
              <a:t>18</a:t>
            </a:fld>
            <a:endParaRPr lang="en-GB">
              <a:solidFill>
                <a:prstClr val="black"/>
              </a:solidFill>
            </a:endParaRPr>
          </a:p>
        </p:txBody>
      </p:sp>
    </p:spTree>
    <p:extLst>
      <p:ext uri="{BB962C8B-B14F-4D97-AF65-F5344CB8AC3E}">
        <p14:creationId xmlns:p14="http://schemas.microsoft.com/office/powerpoint/2010/main" val="602155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19</a:t>
            </a:fld>
            <a:endParaRPr lang="en-GB"/>
          </a:p>
        </p:txBody>
      </p:sp>
    </p:spTree>
    <p:extLst>
      <p:ext uri="{BB962C8B-B14F-4D97-AF65-F5344CB8AC3E}">
        <p14:creationId xmlns:p14="http://schemas.microsoft.com/office/powerpoint/2010/main" val="2068094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Roman </a:t>
            </a:r>
            <a:r>
              <a:rPr lang="en-GB" err="1"/>
              <a:t>Pichler</a:t>
            </a:r>
            <a:r>
              <a:rPr lang="en-GB"/>
              <a:t>, author of Agile Product Management with Scrum: Creating Products that Customers Love, stresses the importance of the product owner : “The product owner has the authority to set a goal and shape the vision. The product owner is not just a project manager who now also writes requirements and does a little bit of prioritization.” Thinking of the product owner as the provider of a team’s goal helps make certain aspects of the product owner’s job clear. For example, the product owner is clearly responsible for defining and prioritizing the product backlog that expresses the goal. Similarly, the product owner is responsible for making sure the project earns a good return on the investment made in it. </a:t>
            </a:r>
          </a:p>
          <a:p>
            <a:endParaRPr lang="en-US"/>
          </a:p>
          <a:p>
            <a:r>
              <a:rPr lang="en-GB"/>
              <a:t>The product owner can </a:t>
            </a:r>
            <a:r>
              <a:rPr lang="en-GB" b="1"/>
              <a:t>never stop dancing</a:t>
            </a:r>
            <a:r>
              <a:rPr lang="en-GB"/>
              <a:t>. Coordinating and synthesizing the insights and needs of all stakeholders is often more than a fulltime job. To properly understand long term ROI and thus be able to optimally rank order the product backlog, the PO needs insight from business partners on value and insight from the technical team on cost. The product owner’s </a:t>
            </a:r>
            <a:r>
              <a:rPr lang="en-GB" b="1"/>
              <a:t>dance</a:t>
            </a:r>
            <a:r>
              <a:rPr lang="en-GB"/>
              <a:t> with the business stakeholders must be as continuous and intricate as the team interactions. As Iain McKenna points out, it is as much a mistake for the business partners to abdicate their product responsibilities as it is for the team to abdicate theirs.  The PO must be the catalyst to drive the stakeholders’ creative input into the backlog.</a:t>
            </a:r>
          </a:p>
          <a:p>
            <a:endParaRPr lang="en-US"/>
          </a:p>
          <a:p>
            <a:r>
              <a:rPr lang="en-GB"/>
              <a:t>For the Product Owner to succeed, the entire organization must respect his or her decisions. The Product Owner’s decisions are visible in the content and ordering of the Product Backlog. No one is allowed to tell the Development Team to work from a different set of requirements, and the Development Team isn’t allowed to act on what anyone else says. </a:t>
            </a:r>
            <a:endParaRPr lang="en-US"/>
          </a:p>
          <a:p>
            <a:endParaRPr lang="en-US"/>
          </a:p>
          <a:p>
            <a:r>
              <a:rPr lang="en-US" b="1"/>
              <a:t>Explanation of the triangle:</a:t>
            </a:r>
          </a:p>
          <a:p>
            <a:r>
              <a:rPr lang="en-GB" b="1"/>
              <a:t>Scope</a:t>
            </a:r>
            <a:r>
              <a:rPr lang="en-GB"/>
              <a:t> is what the project is trying to achieve, it is the reason and the purpose of the project. Scope is the boundary of a project, it is what the beneficiaries, and the donors expect from the project, nothing more, and nothing less. </a:t>
            </a:r>
            <a:endParaRPr lang="en-US"/>
          </a:p>
          <a:p>
            <a:endParaRPr lang="en-US"/>
          </a:p>
          <a:p>
            <a:r>
              <a:rPr lang="en-GB" b="1"/>
              <a:t>Schedule</a:t>
            </a:r>
            <a:r>
              <a:rPr lang="en-GB"/>
              <a:t> is defined as the time to complete the project. Decisions regarding the schedule duration can be taken by Product Owner (or on behalf of sponsors or chief</a:t>
            </a:r>
            <a:r>
              <a:rPr lang="en-GB" baseline="0"/>
              <a:t> executive)</a:t>
            </a:r>
            <a:r>
              <a:rPr lang="en-GB"/>
              <a:t>. Control and monitoring of schedule usually</a:t>
            </a:r>
            <a:r>
              <a:rPr lang="en-GB" baseline="0"/>
              <a:t> is performed by Scrum Master in collaboration with the team and Product Owner.</a:t>
            </a:r>
            <a:r>
              <a:rPr lang="en-GB"/>
              <a:t> </a:t>
            </a:r>
          </a:p>
          <a:p>
            <a:endParaRPr lang="en-US"/>
          </a:p>
          <a:p>
            <a:r>
              <a:rPr lang="en-US" b="1"/>
              <a:t>People</a:t>
            </a:r>
            <a:r>
              <a:rPr lang="en-US" b="1" baseline="0"/>
              <a:t>. </a:t>
            </a:r>
            <a:r>
              <a:rPr lang="en-US" baseline="0"/>
              <a:t>We replaced cost or resources with people because w</a:t>
            </a:r>
            <a:r>
              <a:rPr lang="en-GB"/>
              <a:t>hen we are talking about resources, we are of course mostly talking about people. Sure, we might also need to spend some money on hardware and development tools and so forth, but the costs of software development are primarily human costs. For any given project, we need people with various skill-sets that will work well together as a team. By choosing well qualified people that have good team chemistry, we establish the essential core for a productive and successful project. </a:t>
            </a:r>
            <a:endParaRPr lang="en-US"/>
          </a:p>
          <a:p>
            <a:endParaRPr lang="en-US"/>
          </a:p>
          <a:p>
            <a:r>
              <a:rPr lang="en-GB" b="1"/>
              <a:t>Quality</a:t>
            </a:r>
            <a:r>
              <a:rPr lang="en-GB"/>
              <a:t> is defined as delivering each Increment according to the agreed “Definition of Done”</a:t>
            </a:r>
            <a:r>
              <a:rPr lang="en-GB" baseline="0"/>
              <a:t> that includes</a:t>
            </a:r>
            <a:r>
              <a:rPr lang="en-GB"/>
              <a:t> stated or implied needs and acceptance criteria in order to meet stakeholder satisfaction. </a:t>
            </a:r>
          </a:p>
          <a:p>
            <a:r>
              <a:rPr lang="en-GB"/>
              <a:t>It also means complying with quality standards that are either mandated by the donor, local government(such as laws and regulations), or by professional standards (such as health). </a:t>
            </a:r>
            <a:endParaRPr lang="en-US"/>
          </a:p>
          <a:p>
            <a:endParaRPr lang="en-US"/>
          </a:p>
          <a:p>
            <a:r>
              <a:rPr lang="en-US"/>
              <a:t>Source:</a:t>
            </a:r>
          </a:p>
          <a:p>
            <a:r>
              <a:rPr lang="en-GB"/>
              <a:t>1. Agile Product Management with Scrum: Creating Products that Customers Love, Roman </a:t>
            </a:r>
            <a:r>
              <a:rPr lang="en-GB" err="1"/>
              <a:t>Pichler</a:t>
            </a:r>
            <a:endParaRPr lang="en-GB"/>
          </a:p>
          <a:p>
            <a:r>
              <a:rPr lang="en-US" sz="1200" b="0" i="0" kern="1200">
                <a:solidFill>
                  <a:schemeClr val="tx1"/>
                </a:solidFill>
                <a:effectLst/>
                <a:latin typeface="+mn-lt"/>
                <a:ea typeface="+mn-ea"/>
                <a:cs typeface="+mn-cs"/>
              </a:rPr>
              <a:t>2. Succeeding with Agile: Software Development Using Scrum by Mike Cohn </a:t>
            </a:r>
          </a:p>
          <a:p>
            <a:pPr marL="0" marR="0" indent="0" algn="l" defTabSz="914400" rtl="0" eaLnBrk="1" fontAlgn="auto" latinLnBrk="0" hangingPunct="1">
              <a:lnSpc>
                <a:spcPct val="100000"/>
              </a:lnSpc>
              <a:spcBef>
                <a:spcPts val="0"/>
              </a:spcBef>
              <a:spcAft>
                <a:spcPts val="0"/>
              </a:spcAft>
              <a:buClrTx/>
              <a:buSzTx/>
              <a:buFontTx/>
              <a:buNone/>
              <a:tabLst/>
              <a:defRPr/>
            </a:pPr>
            <a:r>
              <a:rPr lang="en-US"/>
              <a:t>3. https://www.scrum.org/Portals/0/Documents/Scrum%20Guides/2013/Scrum-Guide.pdf#zoom=100</a:t>
            </a:r>
          </a:p>
          <a:p>
            <a:pPr marL="0" marR="0" indent="0" algn="l" defTabSz="914400" rtl="0" eaLnBrk="1" fontAlgn="auto" latinLnBrk="0" hangingPunct="1">
              <a:lnSpc>
                <a:spcPct val="100000"/>
              </a:lnSpc>
              <a:spcBef>
                <a:spcPts val="0"/>
              </a:spcBef>
              <a:spcAft>
                <a:spcPts val="0"/>
              </a:spcAft>
              <a:buClrTx/>
              <a:buSzTx/>
              <a:buFontTx/>
              <a:buNone/>
              <a:tabLst/>
              <a:defRPr/>
            </a:pPr>
            <a:r>
              <a:rPr lang="en-US"/>
              <a:t>4. http://www.scrumalliance.org/community/articles/2011/july/dancing-with-pigs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Triangle:</a:t>
            </a:r>
          </a:p>
          <a:p>
            <a:pPr marL="0" marR="0" indent="0" algn="l" defTabSz="914400" rtl="0" eaLnBrk="1" fontAlgn="auto" latinLnBrk="0" hangingPunct="1">
              <a:lnSpc>
                <a:spcPct val="100000"/>
              </a:lnSpc>
              <a:spcBef>
                <a:spcPts val="0"/>
              </a:spcBef>
              <a:spcAft>
                <a:spcPts val="0"/>
              </a:spcAft>
              <a:buClrTx/>
              <a:buSzTx/>
              <a:buFontTx/>
              <a:buNone/>
              <a:tabLst/>
              <a:defRPr/>
            </a:pPr>
            <a:r>
              <a:rPr lang="en-US"/>
              <a:t>1. The separation of power in SCRUM: http://agiletips.blogspot.ro/2012_04_01_archive.html </a:t>
            </a:r>
          </a:p>
          <a:p>
            <a:pPr marL="0" marR="0" indent="0" algn="l" defTabSz="914400" rtl="0" eaLnBrk="1" fontAlgn="auto" latinLnBrk="0" hangingPunct="1">
              <a:lnSpc>
                <a:spcPct val="100000"/>
              </a:lnSpc>
              <a:spcBef>
                <a:spcPts val="0"/>
              </a:spcBef>
              <a:spcAft>
                <a:spcPts val="0"/>
              </a:spcAft>
              <a:buClrTx/>
              <a:buSzTx/>
              <a:buFontTx/>
              <a:buNone/>
              <a:tabLst/>
              <a:defRPr/>
            </a:pPr>
            <a:r>
              <a:rPr lang="en-US"/>
              <a:t>2. https://www.unicon.net/content/avoiding-iron-triangle-0</a:t>
            </a:r>
          </a:p>
          <a:p>
            <a:pPr marL="0" marR="0" indent="0" algn="l" defTabSz="914400" rtl="0" eaLnBrk="1" fontAlgn="auto" latinLnBrk="0" hangingPunct="1">
              <a:lnSpc>
                <a:spcPct val="100000"/>
              </a:lnSpc>
              <a:spcBef>
                <a:spcPts val="0"/>
              </a:spcBef>
              <a:spcAft>
                <a:spcPts val="0"/>
              </a:spcAft>
              <a:buClrTx/>
              <a:buSzTx/>
              <a:buFontTx/>
              <a:buNone/>
              <a:tabLst/>
              <a:defRPr/>
            </a:pPr>
            <a:r>
              <a:rPr lang="en-US"/>
              <a:t>3. http://www.google.md/url?sa=t&amp;rct=j&amp;q=&amp;esrc=s&amp;source=web&amp;cd=12&amp;ved=0CGMQFjAL&amp;url=http%3A%2F%2Fwww.pm4dev.com%2Fresources%2Fedocs%2Fdoc_download%2F14-the-project-constraints.html&amp;ei=o9yqU9vsJovhywPe9IDIBQ&amp;usg=AFQjCNFcCd-FhwgIWFXekKOnw0g-zpmYOw&amp;bvm=bv.69620078,d.bGQ&amp;cad=rja</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http://www.brighthubpm.com/resource-management/38914-scope-triangle-in-project-planning/</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20</a:t>
            </a:fld>
            <a:endParaRPr lang="en-GB"/>
          </a:p>
        </p:txBody>
      </p:sp>
    </p:spTree>
    <p:extLst>
      <p:ext uri="{BB962C8B-B14F-4D97-AF65-F5344CB8AC3E}">
        <p14:creationId xmlns:p14="http://schemas.microsoft.com/office/powerpoint/2010/main" val="2102274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3</a:t>
            </a:fld>
            <a:endParaRPr lang="en-GB"/>
          </a:p>
        </p:txBody>
      </p:sp>
    </p:spTree>
    <p:extLst>
      <p:ext uri="{BB962C8B-B14F-4D97-AF65-F5344CB8AC3E}">
        <p14:creationId xmlns:p14="http://schemas.microsoft.com/office/powerpoint/2010/main" val="2425783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There are five must-have attributes of a good product owner:</a:t>
            </a:r>
          </a:p>
          <a:p>
            <a:endParaRPr lang="en-GB" sz="1200" b="0" i="0" kern="1200">
              <a:solidFill>
                <a:schemeClr val="tx1"/>
              </a:solidFill>
              <a:effectLst/>
              <a:latin typeface="+mn-lt"/>
              <a:ea typeface="+mn-ea"/>
              <a:cs typeface="+mn-cs"/>
            </a:endParaRPr>
          </a:p>
          <a:p>
            <a:r>
              <a:rPr lang="en-GB" sz="1200" b="1" i="0" kern="1200">
                <a:solidFill>
                  <a:schemeClr val="tx1"/>
                </a:solidFill>
                <a:effectLst/>
                <a:latin typeface="+mn-lt"/>
                <a:ea typeface="+mn-ea"/>
                <a:cs typeface="+mn-cs"/>
              </a:rPr>
              <a:t>Available. </a:t>
            </a:r>
            <a:r>
              <a:rPr lang="en-GB" sz="1200" b="0" i="0" kern="1200">
                <a:solidFill>
                  <a:schemeClr val="tx1"/>
                </a:solidFill>
                <a:effectLst/>
                <a:latin typeface="+mn-lt"/>
                <a:ea typeface="+mn-ea"/>
                <a:cs typeface="+mn-cs"/>
              </a:rPr>
              <a:t>By  far  the  most  frequent  complaint  I  hear  from  teams  about  their product owners is that they are unavailable when needed. When a fast-moving team needs an answer to a question, waiting three days for an answer is completely disruptive to the rhythm it has established. By being available to the team, a product owner demonstrates commitment to the project. The best product owners demonstrate their commitment by doing whatever is necessary to build the best product possible. On some projects this includes doing things like assisting in test planning, performing manual tests, and being actively engaged with other team members.</a:t>
            </a:r>
          </a:p>
          <a:p>
            <a:endParaRPr lang="en-GB" sz="1200" b="0" i="0" kern="1200">
              <a:solidFill>
                <a:schemeClr val="tx1"/>
              </a:solidFill>
              <a:effectLst/>
              <a:latin typeface="+mn-lt"/>
              <a:ea typeface="+mn-ea"/>
              <a:cs typeface="+mn-cs"/>
            </a:endParaRPr>
          </a:p>
          <a:p>
            <a:r>
              <a:rPr lang="en-GB" sz="1200" b="1" i="0" kern="1200">
                <a:solidFill>
                  <a:schemeClr val="tx1"/>
                </a:solidFill>
                <a:effectLst/>
                <a:latin typeface="+mn-lt"/>
                <a:ea typeface="+mn-ea"/>
                <a:cs typeface="+mn-cs"/>
              </a:rPr>
              <a:t>Business-savvy. </a:t>
            </a:r>
            <a:r>
              <a:rPr lang="en-GB" sz="1200" b="0" i="0" kern="1200">
                <a:solidFill>
                  <a:schemeClr val="tx1"/>
                </a:solidFill>
                <a:effectLst/>
                <a:latin typeface="+mn-lt"/>
                <a:ea typeface="+mn-ea"/>
                <a:cs typeface="+mn-cs"/>
              </a:rPr>
              <a:t>It is essential that the product owner understand the business. As the decision maker regarding what is in or out of the product, the product owner must have a deep understanding of the business, market conditions, customers, and users. Usually this type of understanding is built over years of working in the domain, perhaps as a past user of the type of product being developed. This is why many successful product owners come from product manager, marketing, or business analyst roles. </a:t>
            </a:r>
          </a:p>
          <a:p>
            <a:endParaRPr lang="en-GB" sz="1200" b="0" i="0" kern="1200">
              <a:solidFill>
                <a:schemeClr val="tx1"/>
              </a:solidFill>
              <a:effectLst/>
              <a:latin typeface="+mn-lt"/>
              <a:ea typeface="+mn-ea"/>
              <a:cs typeface="+mn-cs"/>
            </a:endParaRPr>
          </a:p>
          <a:p>
            <a:r>
              <a:rPr lang="en-GB" sz="1200" b="1" i="0" kern="1200">
                <a:solidFill>
                  <a:schemeClr val="tx1"/>
                </a:solidFill>
                <a:effectLst/>
                <a:latin typeface="+mn-lt"/>
                <a:ea typeface="+mn-ea"/>
                <a:cs typeface="+mn-cs"/>
              </a:rPr>
              <a:t>Communicative. </a:t>
            </a:r>
            <a:r>
              <a:rPr lang="en-GB" sz="1200" b="0" i="0" kern="1200">
                <a:solidFill>
                  <a:schemeClr val="tx1"/>
                </a:solidFill>
                <a:effectLst/>
                <a:latin typeface="+mn-lt"/>
                <a:ea typeface="+mn-ea"/>
                <a:cs typeface="+mn-cs"/>
              </a:rPr>
              <a:t>Product owners must be good communicators and must be able to work well with a diverse set of stakeholders. Product owners routinely interact with users, customers, management within the organization, partners, and, naturally, others on the team. Skilled product owners will be able to deliver the same information to each of these different audiences while at the same time tailoring their message to best match the audience. </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A good product owner must also listen to users, customers, and perhaps most important the team. Especially as team members learn more about the product and market (as they should over time, especially on a Scrum project), they will be able to offer valuable suggestions about the product. Additionally, all teams will have much to say to the product owner about the technical risks and challenges of the project. Although it is true that the product owner prioritizes all work for the team, the wise product owner will listen to her team when it recommends some adjustments in those priorities based on technical factors.</a:t>
            </a:r>
          </a:p>
          <a:p>
            <a:endParaRPr lang="en-GB" sz="1200" b="0" i="0" kern="1200">
              <a:solidFill>
                <a:schemeClr val="tx1"/>
              </a:solidFill>
              <a:effectLst/>
              <a:latin typeface="+mn-lt"/>
              <a:ea typeface="+mn-ea"/>
              <a:cs typeface="+mn-cs"/>
            </a:endParaRPr>
          </a:p>
          <a:p>
            <a:r>
              <a:rPr lang="en-GB" sz="1200" b="1" i="0" kern="1200">
                <a:solidFill>
                  <a:schemeClr val="tx1"/>
                </a:solidFill>
                <a:effectLst/>
                <a:latin typeface="+mn-lt"/>
                <a:ea typeface="+mn-ea"/>
                <a:cs typeface="+mn-cs"/>
              </a:rPr>
              <a:t>Decisive. </a:t>
            </a:r>
            <a:r>
              <a:rPr lang="en-GB" sz="1200" b="0" i="0" kern="1200">
                <a:solidFill>
                  <a:schemeClr val="tx1"/>
                </a:solidFill>
                <a:effectLst/>
                <a:latin typeface="+mn-lt"/>
                <a:ea typeface="+mn-ea"/>
                <a:cs typeface="+mn-cs"/>
              </a:rPr>
              <a:t>Another common complaint teams make about their product owners is their lack of decisiveness. When team members go to the product owner with an issue, they want a resolution. Scrum puts a lot of pressure on teams to produce functionality as quickly as possible. Teams are frustrated when a product owner responds to a question with, “Let me call a meeting or convene a task force to</a:t>
            </a:r>
          </a:p>
          <a:p>
            <a:r>
              <a:rPr lang="en-GB" sz="1200" b="0" i="0" kern="1200">
                <a:solidFill>
                  <a:schemeClr val="tx1"/>
                </a:solidFill>
                <a:effectLst/>
                <a:latin typeface="+mn-lt"/>
                <a:ea typeface="+mn-ea"/>
                <a:cs typeface="+mn-cs"/>
              </a:rPr>
              <a:t>work on that.” A good team will understand that this is sometimes necessary, but teams are very perceptive at knowing when a product owner is actually just trying to avoid making a hard decision. Just as bad as a product owner who won’t make a decision is the product owner who makes the same decision over and over but with different answers. A good product owner will not reverse prior decisions without a good reason. </a:t>
            </a:r>
          </a:p>
          <a:p>
            <a:endParaRPr lang="en-GB" sz="1200" b="0" i="0" kern="1200">
              <a:solidFill>
                <a:schemeClr val="tx1"/>
              </a:solidFill>
              <a:effectLst/>
              <a:latin typeface="+mn-lt"/>
              <a:ea typeface="+mn-ea"/>
              <a:cs typeface="+mn-cs"/>
            </a:endParaRPr>
          </a:p>
          <a:p>
            <a:r>
              <a:rPr lang="en-GB" sz="1200" b="1" i="0" kern="1200">
                <a:solidFill>
                  <a:schemeClr val="tx1"/>
                </a:solidFill>
                <a:effectLst/>
                <a:latin typeface="+mn-lt"/>
                <a:ea typeface="+mn-ea"/>
                <a:cs typeface="+mn-cs"/>
              </a:rPr>
              <a:t>Empowered. </a:t>
            </a:r>
            <a:r>
              <a:rPr lang="en-GB" sz="1200" b="0" i="0" kern="1200">
                <a:solidFill>
                  <a:schemeClr val="tx1"/>
                </a:solidFill>
                <a:effectLst/>
                <a:latin typeface="+mn-lt"/>
                <a:ea typeface="+mn-ea"/>
                <a:cs typeface="+mn-cs"/>
              </a:rPr>
              <a:t>A good product owner must be someone empowered with the authority to make decisions and one who is held accountable for those decisions. The product owner must be sufficiently high up in the organization to be given this level of responsibility. If a product owner is consistently overruled by others in the organization, team members will learn to go to those others with their</a:t>
            </a:r>
          </a:p>
          <a:p>
            <a:r>
              <a:rPr lang="en-GB" sz="1200" b="0" i="0" kern="1200">
                <a:solidFill>
                  <a:schemeClr val="tx1"/>
                </a:solidFill>
                <a:effectLst/>
                <a:latin typeface="+mn-lt"/>
                <a:ea typeface="+mn-ea"/>
                <a:cs typeface="+mn-cs"/>
              </a:rPr>
              <a:t>important questions.</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Remembering these five attributes is easy. Putting together the first letters of each spells ABCDE.</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a:t>
            </a:r>
          </a:p>
          <a:p>
            <a:r>
              <a:rPr lang="en-US" sz="1200" b="0" i="0" kern="1200">
                <a:solidFill>
                  <a:schemeClr val="tx1"/>
                </a:solidFill>
                <a:effectLst/>
                <a:latin typeface="+mn-lt"/>
                <a:ea typeface="+mn-ea"/>
                <a:cs typeface="+mn-cs"/>
              </a:rPr>
              <a:t>Succeeding with Agile: Software Development Using Scrum by Mike Cohn page</a:t>
            </a:r>
            <a:r>
              <a:rPr lang="en-US" sz="1200" b="0" i="0" kern="1200" baseline="0">
                <a:solidFill>
                  <a:schemeClr val="tx1"/>
                </a:solidFill>
                <a:effectLst/>
                <a:latin typeface="+mn-lt"/>
                <a:ea typeface="+mn-ea"/>
                <a:cs typeface="+mn-cs"/>
              </a:rPr>
              <a:t> 130-131</a:t>
            </a:r>
            <a:endParaRPr lang="en-US" u="none"/>
          </a:p>
        </p:txBody>
      </p:sp>
      <p:sp>
        <p:nvSpPr>
          <p:cNvPr id="4" name="Slide Number Placeholder 3"/>
          <p:cNvSpPr>
            <a:spLocks noGrp="1"/>
          </p:cNvSpPr>
          <p:nvPr>
            <p:ph type="sldNum" sz="quarter" idx="10"/>
          </p:nvPr>
        </p:nvSpPr>
        <p:spPr/>
        <p:txBody>
          <a:bodyPr/>
          <a:lstStyle/>
          <a:p>
            <a:fld id="{DC59FDB4-792A-4C30-B3CA-9A37EF575B96}" type="slidenum">
              <a:rPr lang="en-GB" smtClean="0"/>
              <a:t>21</a:t>
            </a:fld>
            <a:endParaRPr lang="en-GB"/>
          </a:p>
        </p:txBody>
      </p:sp>
    </p:spTree>
    <p:extLst>
      <p:ext uri="{BB962C8B-B14F-4D97-AF65-F5344CB8AC3E}">
        <p14:creationId xmlns:p14="http://schemas.microsoft.com/office/powerpoint/2010/main" val="36516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22</a:t>
            </a:fld>
            <a:endParaRPr lang="en-GB"/>
          </a:p>
        </p:txBody>
      </p:sp>
    </p:spTree>
    <p:extLst>
      <p:ext uri="{BB962C8B-B14F-4D97-AF65-F5344CB8AC3E}">
        <p14:creationId xmlns:p14="http://schemas.microsoft.com/office/powerpoint/2010/main" val="335722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The Development Team consists of professionals who do the work of delivering a potentially releasable Increment of “Done” product at the end of each Sprint. Only members of the Development Team create the Increment.</a:t>
            </a:r>
            <a:r>
              <a:rPr lang="en-GB" sz="1200" b="0" i="0" kern="1200" baseline="0">
                <a:solidFill>
                  <a:schemeClr val="tx1"/>
                </a:solidFill>
                <a:effectLst/>
                <a:latin typeface="+mn-lt"/>
                <a:ea typeface="+mn-ea"/>
                <a:cs typeface="+mn-cs"/>
              </a:rPr>
              <a:t> </a:t>
            </a:r>
          </a:p>
          <a:p>
            <a:endParaRPr lang="en-US" sz="1200" b="0" i="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The Development Team consists of professionals who </a:t>
            </a:r>
            <a:r>
              <a:rPr lang="en-GB"/>
              <a:t>build an increment of product functionality every Sprint. </a:t>
            </a:r>
            <a:r>
              <a:rPr lang="en-GB" sz="1200" b="0" i="0" kern="1200">
                <a:solidFill>
                  <a:schemeClr val="tx1"/>
                </a:solidFill>
                <a:effectLst/>
                <a:latin typeface="+mn-lt"/>
                <a:ea typeface="+mn-ea"/>
                <a:cs typeface="+mn-cs"/>
              </a:rPr>
              <a:t>Only members of the Development Team create the Increment.</a:t>
            </a:r>
            <a:r>
              <a:rPr lang="en-GB" sz="1200" b="0" i="0" kern="1200" baseline="0">
                <a:solidFill>
                  <a:schemeClr val="tx1"/>
                </a:solidFill>
                <a:effectLst/>
                <a:latin typeface="+mn-lt"/>
                <a:ea typeface="+mn-ea"/>
                <a:cs typeface="+mn-cs"/>
              </a:rPr>
              <a:t> </a:t>
            </a:r>
            <a:r>
              <a:rPr lang="en-GB"/>
              <a:t>This increment must be potentially shippable, because the Product Owner might choose to immediately implement the functionality. This requires that the increment consist of thoroughly tested, well structured, and well-written code that has been built and that the functionality is documented, either in Help files or in user documentation. This is the definition of a “done” increment. </a:t>
            </a:r>
          </a:p>
          <a:p>
            <a:endParaRPr lang="en-US" sz="1200" b="0">
              <a:solidFill>
                <a:srgbClr val="4A4E52"/>
              </a:solidFill>
              <a:latin typeface="Calibri" pitchFamily="34" charset="0"/>
            </a:endParaRPr>
          </a:p>
          <a:p>
            <a:r>
              <a:rPr lang="en-US" sz="1200" b="0">
                <a:solidFill>
                  <a:srgbClr val="4A4E52"/>
                </a:solidFill>
                <a:latin typeface="Calibri" pitchFamily="34" charset="0"/>
              </a:rPr>
              <a:t>Other responsibilities are as follow:</a:t>
            </a:r>
          </a:p>
          <a:p>
            <a:pPr marL="274320" indent="-274320" eaLnBrk="0" fontAlgn="base" hangingPunct="0">
              <a:lnSpc>
                <a:spcPct val="150000"/>
              </a:lnSpc>
              <a:spcBef>
                <a:spcPct val="20000"/>
              </a:spcBef>
              <a:spcAft>
                <a:spcPct val="0"/>
              </a:spcAft>
              <a:buClr>
                <a:srgbClr val="AA0B19"/>
              </a:buClr>
              <a:buSzPct val="175000"/>
              <a:buFont typeface="Verdana" pitchFamily="34" charset="0"/>
              <a:buChar char="•"/>
              <a:defRPr/>
            </a:pPr>
            <a:r>
              <a:rPr lang="en-US" sz="1200" b="0">
                <a:solidFill>
                  <a:srgbClr val="4A4E52"/>
                </a:solidFill>
                <a:latin typeface="Calibri" pitchFamily="34" charset="0"/>
              </a:rPr>
              <a:t>Selects and commit on the amount of features to be built in a sprint</a:t>
            </a:r>
          </a:p>
          <a:p>
            <a:pPr marL="274320" lvl="0" indent="-274320" eaLnBrk="0" fontAlgn="base" hangingPunct="0">
              <a:lnSpc>
                <a:spcPct val="150000"/>
              </a:lnSpc>
              <a:spcBef>
                <a:spcPct val="20000"/>
              </a:spcBef>
              <a:spcAft>
                <a:spcPct val="0"/>
              </a:spcAft>
              <a:buClr>
                <a:srgbClr val="AA0B19"/>
              </a:buClr>
              <a:buSzPct val="175000"/>
              <a:buFont typeface="Verdana" pitchFamily="34" charset="0"/>
              <a:buChar char="•"/>
              <a:defRPr/>
            </a:pPr>
            <a:r>
              <a:rPr lang="en-US" sz="1200" b="0">
                <a:solidFill>
                  <a:srgbClr val="4A4E52"/>
                </a:solidFill>
                <a:latin typeface="Calibri" pitchFamily="34" charset="0"/>
              </a:rPr>
              <a:t>Focuses on technical excellence</a:t>
            </a:r>
          </a:p>
          <a:p>
            <a:pPr marL="274320" lvl="0" indent="-274320" eaLnBrk="0" fontAlgn="base" hangingPunct="0">
              <a:lnSpc>
                <a:spcPct val="150000"/>
              </a:lnSpc>
              <a:spcBef>
                <a:spcPct val="20000"/>
              </a:spcBef>
              <a:spcAft>
                <a:spcPct val="0"/>
              </a:spcAft>
              <a:buClr>
                <a:srgbClr val="AA0B19"/>
              </a:buClr>
              <a:buSzPct val="175000"/>
              <a:buFont typeface="Verdana" pitchFamily="34" charset="0"/>
              <a:buChar char="•"/>
              <a:defRPr/>
            </a:pPr>
            <a:r>
              <a:rPr lang="en-US" sz="1200" b="0">
                <a:solidFill>
                  <a:srgbClr val="4A4E52"/>
                </a:solidFill>
                <a:latin typeface="Calibri" pitchFamily="34" charset="0"/>
              </a:rPr>
              <a:t>Presents each sprint achievements in a form of a demo </a:t>
            </a:r>
          </a:p>
          <a:p>
            <a:pPr marL="274320" marR="0" lvl="0" indent="-274320" algn="l" defTabSz="914400" rtl="0" eaLnBrk="0" fontAlgn="base" latinLnBrk="0" hangingPunct="0">
              <a:lnSpc>
                <a:spcPct val="150000"/>
              </a:lnSpc>
              <a:spcBef>
                <a:spcPct val="20000"/>
              </a:spcBef>
              <a:spcAft>
                <a:spcPct val="0"/>
              </a:spcAft>
              <a:buClr>
                <a:srgbClr val="AA0B19"/>
              </a:buClr>
              <a:buSzPct val="175000"/>
              <a:buFont typeface="Verdana" pitchFamily="34" charset="0"/>
              <a:buChar char="•"/>
              <a:tabLst/>
              <a:defRPr/>
            </a:pPr>
            <a:r>
              <a:rPr lang="en-GB" sz="1200" b="0">
                <a:solidFill>
                  <a:srgbClr val="4A4E52"/>
                </a:solidFill>
                <a:latin typeface="Calibri" pitchFamily="34" charset="0"/>
              </a:rPr>
              <a:t>Continuously looks to improve their efficiency and effectiveness (</a:t>
            </a:r>
            <a:r>
              <a:rPr lang="en-GB" sz="1200" b="0" i="0" kern="1200">
                <a:solidFill>
                  <a:schemeClr val="tx1"/>
                </a:solidFill>
                <a:effectLst/>
                <a:latin typeface="+mn-lt"/>
                <a:ea typeface="+mn-ea"/>
                <a:cs typeface="+mn-cs"/>
              </a:rPr>
              <a:t>Teams are responsible to inspect and adapt their process in the </a:t>
            </a:r>
            <a:r>
              <a:rPr lang="en-GB" sz="1200" b="0" i="0" kern="1200">
                <a:solidFill>
                  <a:schemeClr val="tx1"/>
                </a:solidFill>
                <a:effectLst/>
                <a:latin typeface="+mn-lt"/>
                <a:ea typeface="+mn-ea"/>
                <a:cs typeface="+mn-cs"/>
                <a:hlinkClick r:id="rId3" tooltip="Example Sprint Retrospective Meeting."/>
              </a:rPr>
              <a:t>Sprint Retrospective Meeting</a:t>
            </a:r>
            <a:r>
              <a:rPr lang="en-GB" sz="1200" b="0">
                <a:solidFill>
                  <a:srgbClr val="4A4E52"/>
                </a:solidFill>
                <a:latin typeface="Calibri" pitchFamily="34" charset="0"/>
              </a:rPr>
              <a:t>)</a:t>
            </a:r>
          </a:p>
          <a:p>
            <a:pPr marL="274320" indent="-274320" eaLnBrk="0" fontAlgn="base" hangingPunct="0">
              <a:lnSpc>
                <a:spcPct val="150000"/>
              </a:lnSpc>
              <a:spcBef>
                <a:spcPct val="20000"/>
              </a:spcBef>
              <a:spcAft>
                <a:spcPct val="0"/>
              </a:spcAft>
              <a:buClr>
                <a:srgbClr val="AA0B19"/>
              </a:buClr>
              <a:buSzPct val="175000"/>
              <a:buFont typeface="Verdana" pitchFamily="34" charset="0"/>
              <a:buChar char="•"/>
              <a:defRPr/>
            </a:pPr>
            <a:r>
              <a:rPr lang="en-US" sz="1200" b="0">
                <a:solidFill>
                  <a:srgbClr val="4A4E52"/>
                </a:solidFill>
                <a:latin typeface="Calibri" pitchFamily="34" charset="0"/>
              </a:rPr>
              <a:t>Contributes and helps the Product Owner with Backlog refinement</a:t>
            </a:r>
          </a:p>
          <a:p>
            <a:endParaRPr lang="en-GB" sz="1200" b="0" i="0" kern="1200" baseline="0">
              <a:solidFill>
                <a:schemeClr val="tx1"/>
              </a:solidFill>
              <a:effectLst/>
              <a:latin typeface="+mn-lt"/>
              <a:ea typeface="+mn-ea"/>
              <a:cs typeface="+mn-cs"/>
            </a:endParaRPr>
          </a:p>
          <a:p>
            <a:r>
              <a:rPr lang="en-US"/>
              <a:t>Source:</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https://www.scrum.org/Portals/0/Documents/Scrum%20Guides/2013/Scrum-Guide.pdf#zoom=100</a:t>
            </a:r>
          </a:p>
        </p:txBody>
      </p:sp>
      <p:sp>
        <p:nvSpPr>
          <p:cNvPr id="4" name="Slide Number Placeholder 3"/>
          <p:cNvSpPr>
            <a:spLocks noGrp="1"/>
          </p:cNvSpPr>
          <p:nvPr>
            <p:ph type="sldNum" sz="quarter" idx="10"/>
          </p:nvPr>
        </p:nvSpPr>
        <p:spPr/>
        <p:txBody>
          <a:bodyPr/>
          <a:lstStyle/>
          <a:p>
            <a:fld id="{DC59FDB4-792A-4C30-B3CA-9A37EF575B96}" type="slidenum">
              <a:rPr lang="en-GB" smtClean="0"/>
              <a:t>23</a:t>
            </a:fld>
            <a:endParaRPr lang="en-GB"/>
          </a:p>
        </p:txBody>
      </p:sp>
    </p:spTree>
    <p:extLst>
      <p:ext uri="{BB962C8B-B14F-4D97-AF65-F5344CB8AC3E}">
        <p14:creationId xmlns:p14="http://schemas.microsoft.com/office/powerpoint/2010/main" val="2200192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b="0" i="0" kern="1200">
                <a:solidFill>
                  <a:schemeClr val="tx1"/>
                </a:solidFill>
                <a:effectLst/>
                <a:latin typeface="+mn-lt"/>
                <a:ea typeface="+mn-ea"/>
                <a:cs typeface="+mn-cs"/>
              </a:rPr>
              <a:t>They are self-organizing. No one (not even the Scrum Master) tells the Development Team how to turn Product Backlog into Increments of potentially releasable functionality.</a:t>
            </a:r>
            <a:r>
              <a:rPr lang="en-GB" sz="1200" b="0" i="0" kern="1200" baseline="0">
                <a:solidFill>
                  <a:schemeClr val="tx1"/>
                </a:solidFill>
                <a:effectLst/>
                <a:latin typeface="+mn-lt"/>
                <a:ea typeface="+mn-ea"/>
                <a:cs typeface="+mn-cs"/>
              </a:rPr>
              <a:t> T</a:t>
            </a:r>
            <a:r>
              <a:rPr lang="en-GB" sz="1200" b="0" i="0" kern="1200">
                <a:solidFill>
                  <a:schemeClr val="tx1"/>
                </a:solidFill>
                <a:effectLst/>
                <a:latin typeface="+mn-lt"/>
                <a:ea typeface="+mn-ea"/>
                <a:cs typeface="+mn-cs"/>
              </a:rPr>
              <a:t>he team has the autonomy to determine how and when to complete its work. As long as the team finishes its work by the deadline and under budget, it is entirely up to the team to determine how that happens. The team decides the amount of work it takes on. The </a:t>
            </a:r>
            <a:r>
              <a:rPr lang="en-GB" sz="1200" b="0" i="0" kern="1200">
                <a:solidFill>
                  <a:schemeClr val="tx1"/>
                </a:solidFill>
                <a:effectLst/>
                <a:latin typeface="+mn-lt"/>
                <a:ea typeface="+mn-ea"/>
                <a:cs typeface="+mn-cs"/>
                <a:hlinkClick r:id="rId3"/>
              </a:rPr>
              <a:t>Product Owner</a:t>
            </a:r>
            <a:r>
              <a:rPr lang="en-GB" sz="1200" b="0" i="0" kern="1200">
                <a:solidFill>
                  <a:schemeClr val="tx1"/>
                </a:solidFill>
                <a:effectLst/>
                <a:latin typeface="+mn-lt"/>
                <a:ea typeface="+mn-ea"/>
                <a:cs typeface="+mn-cs"/>
              </a:rPr>
              <a:t> will expect the team to take on as many story points of work as possible, within reason. (The team would reference its established velocity for previous sprints to negotiate how many story points would be reasonable.) The value of this process of negotiation is twofold. It protects the development team from becoming swamped with an unrealistic workload. It also manages the expectations of the </a:t>
            </a:r>
            <a:r>
              <a:rPr lang="en-GB" sz="1200" b="0" i="0" kern="1200">
                <a:solidFill>
                  <a:schemeClr val="tx1"/>
                </a:solidFill>
                <a:effectLst/>
                <a:latin typeface="+mn-lt"/>
                <a:ea typeface="+mn-ea"/>
                <a:cs typeface="+mn-cs"/>
                <a:hlinkClick r:id="rId3"/>
              </a:rPr>
              <a:t>Product Owner</a:t>
            </a:r>
            <a:r>
              <a:rPr lang="en-GB" sz="1200" b="0" i="0" kern="1200">
                <a:solidFill>
                  <a:schemeClr val="tx1"/>
                </a:solidFill>
                <a:effectLst/>
                <a:latin typeface="+mn-lt"/>
                <a:ea typeface="+mn-ea"/>
                <a:cs typeface="+mn-cs"/>
              </a:rPr>
              <a:t>, who, in turn, can do the same for customers.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a:solidFill>
                  <a:schemeClr val="tx1"/>
                </a:solidFill>
                <a:effectLst/>
                <a:latin typeface="+mn-lt"/>
                <a:ea typeface="+mn-ea"/>
                <a:cs typeface="+mn-cs"/>
              </a:rPr>
              <a:t>Usually, teams are comprised of cross-functional members. Individual Development Team members may have specialized skills and areas of focus, including architecture, analysis, design, programming,</a:t>
            </a:r>
            <a:r>
              <a:rPr lang="en-GB" sz="1200" b="0" i="0" kern="1200" baseline="0">
                <a:solidFill>
                  <a:schemeClr val="tx1"/>
                </a:solidFill>
                <a:effectLst/>
                <a:latin typeface="+mn-lt"/>
                <a:ea typeface="+mn-ea"/>
                <a:cs typeface="+mn-cs"/>
              </a:rPr>
              <a:t> testing, UI design, etc.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baseline="0">
                <a:solidFill>
                  <a:schemeClr val="tx1"/>
                </a:solidFill>
                <a:effectLst/>
                <a:latin typeface="+mn-lt"/>
                <a:ea typeface="+mn-ea"/>
                <a:cs typeface="+mn-cs"/>
              </a:rPr>
              <a:t>However, </a:t>
            </a:r>
            <a:r>
              <a:rPr lang="en-GB" sz="1200" b="0" i="0" kern="1200">
                <a:solidFill>
                  <a:schemeClr val="tx1"/>
                </a:solidFill>
                <a:effectLst/>
                <a:latin typeface="+mn-lt"/>
                <a:ea typeface="+mn-ea"/>
                <a:cs typeface="+mn-cs"/>
              </a:rPr>
              <a:t>there should not be titles for Development Team members other than Developer, regardless of the work being performed by the person; there are no exceptions to this rule.</a:t>
            </a:r>
            <a:r>
              <a:rPr lang="en-GB" sz="1200" b="0" i="0" kern="1200" baseline="0">
                <a:solidFill>
                  <a:schemeClr val="tx1"/>
                </a:solidFill>
                <a:effectLst/>
                <a:latin typeface="+mn-lt"/>
                <a:ea typeface="+mn-ea"/>
                <a:cs typeface="+mn-cs"/>
              </a:rPr>
              <a:t> Team members should be united and focused. They should be all for one and one for all. Also, </a:t>
            </a:r>
            <a:r>
              <a:rPr lang="en-GB" sz="1200" b="0" i="0" kern="1200">
                <a:solidFill>
                  <a:schemeClr val="tx1"/>
                </a:solidFill>
                <a:effectLst/>
                <a:latin typeface="+mn-lt"/>
                <a:ea typeface="+mn-ea"/>
                <a:cs typeface="+mn-cs"/>
              </a:rPr>
              <a:t>Development Teams do not contain sub-teams dedicated to particular domains like testing or business analysis. </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GB" sz="1200" b="0" i="0" kern="1200">
                <a:solidFill>
                  <a:schemeClr val="tx1"/>
                </a:solidFill>
                <a:effectLst/>
                <a:latin typeface="+mn-lt"/>
                <a:ea typeface="+mn-ea"/>
                <a:cs typeface="+mn-cs"/>
              </a:rPr>
              <a:t>Optimal Development Team size is small enough to remain nimble and large enough to complete significant work. Fewer than three Development Team members decreases interaction and results in smaller productivity gains. Smaller Development Teams may encounter skill constraints during the Sprint, causing the Development Team to be unable to deliver a potentially releasable Increment. Having more than nine members requires too much coordination. Large Development Teams generate too much complexity for an empirical process to manage. The Product Owner and Scrum Master roles are not included in this count unless they are also executing the work of the Sprint Backlog. </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a:solidFill>
                  <a:schemeClr val="tx1"/>
                </a:solidFill>
                <a:effectLst/>
                <a:latin typeface="+mn-lt"/>
                <a:ea typeface="+mn-ea"/>
                <a:cs typeface="+mn-cs"/>
              </a:rPr>
              <a:t>It is recommended all team members be located in the same room, called the team room. </a:t>
            </a:r>
            <a:r>
              <a:rPr lang="en-US" sz="2100"/>
              <a:t>The most efficient and effective method of conveying information to and within a development team is </a:t>
            </a:r>
            <a:r>
              <a:rPr lang="en-US" sz="2100" u="sng"/>
              <a:t>face-to-face conversation</a:t>
            </a:r>
            <a:r>
              <a:rPr lang="en-US" sz="2100"/>
              <a:t>. (Agile Manifesto principle)</a:t>
            </a:r>
          </a:p>
          <a:p>
            <a:pPr marL="171450" indent="-171450">
              <a:buFont typeface="Arial" panose="020B0604020202020204" pitchFamily="34" charset="0"/>
              <a:buChar char="•"/>
            </a:pPr>
            <a:r>
              <a:rPr lang="en-GB" sz="1200" b="0" i="0" kern="1200">
                <a:solidFill>
                  <a:schemeClr val="tx1"/>
                </a:solidFill>
                <a:effectLst/>
                <a:latin typeface="+mn-lt"/>
                <a:ea typeface="+mn-ea"/>
                <a:cs typeface="+mn-cs"/>
              </a:rPr>
              <a:t>High performance teams have low fluctuations in staff and they have got to know each other well. They know each other’s strengths and weaknesses and have learnt to work together.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Agile attitude. Team members should apply those 5 values of Scrum:</a:t>
            </a:r>
            <a:r>
              <a:rPr lang="en-US" sz="1200" b="0" i="0" kern="1200" baseline="0">
                <a:solidFill>
                  <a:schemeClr val="tx1"/>
                </a:solidFill>
                <a:effectLst/>
                <a:latin typeface="+mn-lt"/>
                <a:ea typeface="+mn-ea"/>
                <a:cs typeface="+mn-cs"/>
              </a:rPr>
              <a:t> Commitment, Focus, Respect, Openness, Courage. Also team members should be able to Inspect and Adapt. For example: n</a:t>
            </a:r>
            <a:r>
              <a:rPr lang="en-GB"/>
              <a:t>o matter how well you learned </a:t>
            </a:r>
            <a:r>
              <a:rPr lang="en-GB" b="1"/>
              <a:t>to dance on your last project</a:t>
            </a:r>
            <a:r>
              <a:rPr lang="en-GB"/>
              <a:t>, your next project will require new steps. Like learning a new dance, you will find, however, that learning the optimal interactions for a new project gets easier the more scrum experience you have. So, When the band is </a:t>
            </a:r>
            <a:r>
              <a:rPr lang="en-GB" b="1"/>
              <a:t>playing a waltz</a:t>
            </a:r>
            <a:r>
              <a:rPr lang="en-GB"/>
              <a:t>, it’s not the right time to </a:t>
            </a:r>
            <a:r>
              <a:rPr lang="en-GB" b="1"/>
              <a:t>tango</a:t>
            </a:r>
            <a:r>
              <a:rPr lang="en-GB"/>
              <a:t>. Inspect and adapt.</a:t>
            </a:r>
            <a:endParaRPr lang="en-US" sz="1200" b="0" i="0" kern="1200">
              <a:solidFill>
                <a:schemeClr val="tx1"/>
              </a:solidFill>
              <a:effectLst/>
              <a:latin typeface="+mn-lt"/>
              <a:ea typeface="+mn-ea"/>
              <a:cs typeface="+mn-cs"/>
            </a:endParaRPr>
          </a:p>
          <a:p>
            <a:endParaRPr lang="en-US"/>
          </a:p>
          <a:p>
            <a:r>
              <a:rPr lang="en-US"/>
              <a:t>Source:</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https://www.scrum.org/Portals/0/Documents/Scrum%20Guides/2013/Scrum-Guide.pdf#zoom=100</a:t>
            </a:r>
          </a:p>
          <a:p>
            <a:r>
              <a:rPr lang="en-GB"/>
              <a:t>http://scrummethodology.com/the-scrum-team-role/</a:t>
            </a:r>
          </a:p>
          <a:p>
            <a:r>
              <a:rPr lang="en-GB"/>
              <a:t>http://www.scrumalliance.org/community/articles/2011/july/dancing-with-pigs</a:t>
            </a:r>
          </a:p>
          <a:p>
            <a:endParaRPr lang="en-GB"/>
          </a:p>
        </p:txBody>
      </p:sp>
      <p:sp>
        <p:nvSpPr>
          <p:cNvPr id="4" name="Slide Number Placeholder 3"/>
          <p:cNvSpPr>
            <a:spLocks noGrp="1"/>
          </p:cNvSpPr>
          <p:nvPr>
            <p:ph type="sldNum" sz="quarter" idx="10"/>
          </p:nvPr>
        </p:nvSpPr>
        <p:spPr/>
        <p:txBody>
          <a:bodyPr/>
          <a:lstStyle/>
          <a:p>
            <a:fld id="{DC59FDB4-792A-4C30-B3CA-9A37EF575B96}" type="slidenum">
              <a:rPr lang="en-GB" smtClean="0"/>
              <a:t>24</a:t>
            </a:fld>
            <a:endParaRPr lang="en-GB"/>
          </a:p>
        </p:txBody>
      </p:sp>
    </p:spTree>
    <p:extLst>
      <p:ext uri="{BB962C8B-B14F-4D97-AF65-F5344CB8AC3E}">
        <p14:creationId xmlns:p14="http://schemas.microsoft.com/office/powerpoint/2010/main" val="2722383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25</a:t>
            </a:fld>
            <a:endParaRPr lang="en-GB"/>
          </a:p>
        </p:txBody>
      </p:sp>
    </p:spTree>
    <p:extLst>
      <p:ext uri="{BB962C8B-B14F-4D97-AF65-F5344CB8AC3E}">
        <p14:creationId xmlns:p14="http://schemas.microsoft.com/office/powerpoint/2010/main" val="1206970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Much has already been written about the job of the </a:t>
            </a:r>
            <a:r>
              <a:rPr lang="en-GB" err="1"/>
              <a:t>ScrumMaster</a:t>
            </a:r>
            <a:r>
              <a:rPr lang="en-GB"/>
              <a:t> in removing impediments to the team’s progress (</a:t>
            </a:r>
            <a:r>
              <a:rPr lang="en-GB" err="1"/>
              <a:t>Schwaber</a:t>
            </a:r>
            <a:r>
              <a:rPr lang="en-GB"/>
              <a:t> and </a:t>
            </a:r>
            <a:r>
              <a:rPr lang="en-GB" err="1"/>
              <a:t>Beedle</a:t>
            </a:r>
            <a:r>
              <a:rPr lang="en-GB"/>
              <a:t> 2001, </a:t>
            </a:r>
            <a:r>
              <a:rPr lang="en-GB" err="1"/>
              <a:t>Schwaber</a:t>
            </a:r>
            <a:r>
              <a:rPr lang="en-GB"/>
              <a:t> 2004). Most </a:t>
            </a:r>
            <a:r>
              <a:rPr lang="en-GB" err="1"/>
              <a:t>ScrumMasters</a:t>
            </a:r>
            <a:r>
              <a:rPr lang="en-GB"/>
              <a:t> quickly grasp that part of their job. Where many falter —  especially during the critical first 6 to 12 months of using Scrum—is in their  relationships to their teams, which is why we will focus on that topic here.  </a:t>
            </a:r>
          </a:p>
          <a:p>
            <a:endParaRPr lang="en-GB"/>
          </a:p>
          <a:p>
            <a:r>
              <a:rPr lang="en-GB"/>
              <a:t>Many who are new to the </a:t>
            </a:r>
            <a:r>
              <a:rPr lang="en-GB" err="1"/>
              <a:t>ScrumMaster</a:t>
            </a:r>
            <a:r>
              <a:rPr lang="en-GB"/>
              <a:t> role struggle with the apparent contradiction of the </a:t>
            </a:r>
            <a:r>
              <a:rPr lang="en-GB" err="1"/>
              <a:t>ScrumMaster</a:t>
            </a:r>
            <a:r>
              <a:rPr lang="en-GB"/>
              <a:t> as both a servant-leader to the team and also someone with no authority. The seeming contradiction disappears when we realize  that although the </a:t>
            </a:r>
            <a:r>
              <a:rPr lang="en-GB" err="1"/>
              <a:t>ScrumMaster</a:t>
            </a:r>
            <a:r>
              <a:rPr lang="en-GB"/>
              <a:t> has no authority over Scrum team members, the  </a:t>
            </a:r>
            <a:r>
              <a:rPr lang="en-GB" err="1"/>
              <a:t>ScrumMaster</a:t>
            </a:r>
            <a:r>
              <a:rPr lang="en-GB"/>
              <a:t> does have authority over the process. Although a </a:t>
            </a:r>
            <a:r>
              <a:rPr lang="en-GB" err="1"/>
              <a:t>ScrumMaster</a:t>
            </a:r>
            <a:r>
              <a:rPr lang="en-GB"/>
              <a:t> may  not be able to say, “You’re fired,” a </a:t>
            </a:r>
            <a:r>
              <a:rPr lang="en-GB" err="1"/>
              <a:t>ScrumMaster</a:t>
            </a:r>
            <a:r>
              <a:rPr lang="en-GB"/>
              <a:t> can say, “I’ve decided we’re going  to try two-week sprints for the next month.” (Ideally, the </a:t>
            </a:r>
            <a:r>
              <a:rPr lang="en-GB" err="1"/>
              <a:t>ScrumMaster</a:t>
            </a:r>
            <a:r>
              <a:rPr lang="en-GB"/>
              <a:t> tries to get team members to decide this on their own. But,  if they do not, the </a:t>
            </a:r>
            <a:r>
              <a:rPr lang="en-GB" err="1"/>
              <a:t>ScrumMaster’s</a:t>
            </a:r>
            <a:r>
              <a:rPr lang="en-GB"/>
              <a:t> authority over the process allows for this decision.) </a:t>
            </a:r>
          </a:p>
          <a:p>
            <a:endParaRPr lang="en-GB"/>
          </a:p>
          <a:p>
            <a:r>
              <a:rPr lang="en-GB"/>
              <a:t>The </a:t>
            </a:r>
            <a:r>
              <a:rPr lang="en-GB" err="1"/>
              <a:t>ScrumMaster</a:t>
            </a:r>
            <a:r>
              <a:rPr lang="en-GB"/>
              <a:t> is there to help the team in its use of Scrum. Think of  the help from a </a:t>
            </a:r>
            <a:r>
              <a:rPr lang="en-GB" err="1"/>
              <a:t>ScrumMaster</a:t>
            </a:r>
            <a:r>
              <a:rPr lang="en-GB"/>
              <a:t> as similar to a personal trainer who helps you stick with an exercise regimen and perform all exercises with the correct form. A good  trainer will provide motivation while at the same time making sure you don’t  cheat by skipping a hard exercise. The trainer’s authority, however, is limited. The  trainer cannot make you do an exercise you don’t want to do. Instead, the trainer  reminds you of your goals and how you’ve chosen to meet them. To the extent  that the trainer does have authority, it has been granted by the client. </a:t>
            </a:r>
            <a:r>
              <a:rPr lang="en-GB" err="1"/>
              <a:t>ScrumMasters</a:t>
            </a:r>
            <a:r>
              <a:rPr lang="en-GB"/>
              <a:t> are much the same: They have authority, but that authority is granted to  them by the team.  </a:t>
            </a:r>
          </a:p>
          <a:p>
            <a:endParaRPr lang="en-GB"/>
          </a:p>
          <a:p>
            <a:r>
              <a:rPr lang="en-GB"/>
              <a:t>A </a:t>
            </a:r>
            <a:r>
              <a:rPr lang="en-GB" err="1"/>
              <a:t>ScrumMaster</a:t>
            </a:r>
            <a:r>
              <a:rPr lang="en-GB"/>
              <a:t> can say to a team, “Look, we’re supposed to deliver potentially shippable software at the end of each sprint. We didn’t do that this time.  What can we do to make sure we do better the next sprint?” This is the </a:t>
            </a:r>
            <a:r>
              <a:rPr lang="en-GB" err="1"/>
              <a:t>ScrumMaster</a:t>
            </a:r>
            <a:r>
              <a:rPr lang="en-GB"/>
              <a:t> exerting authority over the process; something has gone wrong with the  process if the team has failed to deliver something potentially shippable. But because the </a:t>
            </a:r>
            <a:r>
              <a:rPr lang="en-GB" err="1"/>
              <a:t>ScrumMaster’s</a:t>
            </a:r>
            <a:r>
              <a:rPr lang="en-GB"/>
              <a:t> authority does not extend beyond the process, the same  </a:t>
            </a:r>
            <a:r>
              <a:rPr lang="en-GB" err="1"/>
              <a:t>ScrumMaster</a:t>
            </a:r>
            <a:r>
              <a:rPr lang="en-GB"/>
              <a:t> should not say, “Because we failed to deliver something potentially  shippable the last sprint, I want Tod to review all code before it gets checked in.”  Having Tod review the code might be a good idea, but the decision is not the  </a:t>
            </a:r>
            <a:r>
              <a:rPr lang="en-GB" err="1"/>
              <a:t>ScrumMaster’s</a:t>
            </a:r>
            <a:r>
              <a:rPr lang="en-GB"/>
              <a:t> to make. Doing so goes beyond authority over the process and  enters into how the team works.  </a:t>
            </a:r>
          </a:p>
          <a:p>
            <a:endParaRPr lang="en-GB"/>
          </a:p>
          <a:p>
            <a:r>
              <a:rPr lang="en-GB"/>
              <a:t>With authority limited to ensuring the team follows the process, the </a:t>
            </a:r>
            <a:r>
              <a:rPr lang="en-GB" err="1"/>
              <a:t>ScrumMaster’s</a:t>
            </a:r>
            <a:r>
              <a:rPr lang="en-GB"/>
              <a:t> role can be more difficult than that of a typical project manager. Project  managers often have the </a:t>
            </a:r>
            <a:r>
              <a:rPr lang="en-GB" err="1"/>
              <a:t>fallback</a:t>
            </a:r>
            <a:r>
              <a:rPr lang="en-GB"/>
              <a:t> position of “do it because I say so.” The times  when  a  </a:t>
            </a:r>
            <a:r>
              <a:rPr lang="en-GB" err="1"/>
              <a:t>ScrumMaster</a:t>
            </a:r>
            <a:r>
              <a:rPr lang="en-GB"/>
              <a:t>  can  say  that  are  limited  and restricted  to  ensuring  that  Scrum is being followed.</a:t>
            </a:r>
          </a:p>
          <a:p>
            <a:endParaRPr lang="en-US"/>
          </a:p>
          <a:p>
            <a:r>
              <a:rPr lang="en-US" sz="1200" b="0" i="0" kern="1200">
                <a:solidFill>
                  <a:schemeClr val="tx1"/>
                </a:solidFill>
                <a:effectLst/>
                <a:latin typeface="+mn-lt"/>
                <a:ea typeface="+mn-ea"/>
                <a:cs typeface="+mn-cs"/>
              </a:rPr>
              <a:t>Source:</a:t>
            </a:r>
          </a:p>
          <a:p>
            <a:r>
              <a:rPr lang="en-US" sz="1200" b="0" i="0" kern="1200">
                <a:solidFill>
                  <a:schemeClr val="tx1"/>
                </a:solidFill>
                <a:effectLst/>
                <a:latin typeface="+mn-lt"/>
                <a:ea typeface="+mn-ea"/>
                <a:cs typeface="+mn-cs"/>
              </a:rPr>
              <a:t>1. Succeeding with Agile: Software Development Using Scrum by Mike Cohn</a:t>
            </a:r>
          </a:p>
          <a:p>
            <a:pPr marL="0" marR="0" indent="0" algn="l" defTabSz="914400" rtl="0" eaLnBrk="1" fontAlgn="auto" latinLnBrk="0" hangingPunct="1">
              <a:lnSpc>
                <a:spcPct val="100000"/>
              </a:lnSpc>
              <a:spcBef>
                <a:spcPts val="0"/>
              </a:spcBef>
              <a:spcAft>
                <a:spcPts val="0"/>
              </a:spcAft>
              <a:buClrTx/>
              <a:buSzTx/>
              <a:buFontTx/>
              <a:buNone/>
              <a:tabLst/>
              <a:defRPr/>
            </a:pPr>
            <a:r>
              <a:rPr lang="en-US"/>
              <a:t>2. The separation of power in SCRUM: http://agiletips.blogspot.ro/2012_04_01_archive.html </a:t>
            </a:r>
          </a:p>
          <a:p>
            <a:endParaRPr lang="en-GB"/>
          </a:p>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26</a:t>
            </a:fld>
            <a:endParaRPr lang="en-GB"/>
          </a:p>
        </p:txBody>
      </p:sp>
    </p:spTree>
    <p:extLst>
      <p:ext uri="{BB962C8B-B14F-4D97-AF65-F5344CB8AC3E}">
        <p14:creationId xmlns:p14="http://schemas.microsoft.com/office/powerpoint/2010/main" val="3774779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Many organizations choose their first Scrum Masters by looking for management or leadership experience. This is a common pitfall. As they become more experienced with Agile, organizations eventually realize there are many more factors to consider in selecting Scrum Masters.</a:t>
            </a:r>
          </a:p>
          <a:p>
            <a:endParaRPr lang="en-US" b="1"/>
          </a:p>
          <a:p>
            <a:r>
              <a:rPr lang="en-US" b="1"/>
              <a:t>Servant Leader</a:t>
            </a:r>
          </a:p>
          <a:p>
            <a:r>
              <a:rPr lang="en-GB"/>
              <a:t>Former AT&amp;T executive Robert K. Greenleaf coined the term servant leadership in 1970. Although it has taken four decades for his philosophies to have a real influence on mainstream management thinking, a number of companies riding high in the Fortune 100 Best Companies to Work For have adopted his principles to great effect by building cultures in which employees come first and leaders exist to facilitate their growth collectively and individually. Servant leadership is often misunderstood, possibly this is because people find it confusing to have the words servant and leadership together. To be a leader of people, executives often mistakenly believe, one always has to be the driving force that subordinates follow. Indeed, research tells us that to be an effective leader individuals must have a certain motivation to lead.</a:t>
            </a:r>
          </a:p>
          <a:p>
            <a:endParaRPr lang="en-GB"/>
          </a:p>
          <a:p>
            <a:r>
              <a:rPr lang="en-GB"/>
              <a:t>However, servant leadership requires a different approach and in addition to the motivation to lead, there must be the need to serve both people and organisation. </a:t>
            </a:r>
          </a:p>
          <a:p>
            <a:br>
              <a:rPr lang="en-GB"/>
            </a:br>
            <a:r>
              <a:rPr lang="en-US" sz="1200" kern="1200">
                <a:solidFill>
                  <a:schemeClr val="tx1"/>
                </a:solidFill>
                <a:effectLst/>
                <a:latin typeface="+mn-lt"/>
                <a:ea typeface="+mn-ea"/>
                <a:cs typeface="+mn-cs"/>
              </a:rPr>
              <a:t>The term "servant leader" has emerged in the Agile community and replaced the typical command-and-control project manager.</a:t>
            </a:r>
            <a:br>
              <a:rPr lang="en-US" sz="1200" kern="1200">
                <a:solidFill>
                  <a:schemeClr val="tx1"/>
                </a:solidFill>
                <a:effectLst/>
                <a:latin typeface="+mn-lt"/>
                <a:ea typeface="+mn-ea"/>
                <a:cs typeface="+mn-cs"/>
              </a:rPr>
            </a:b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 servant leader observes how the members of the team operate and interact with each other. He or she asks probing questions and acts as a "flashlight," shining light on areas that individual team members may not notice. It is critical for the servant leader to treat everyone with respect and dignity, even when tensions are high. Conflict among team members is normal and actually a good thing. A servant leader understands this and embraces healthy debate.</a:t>
            </a:r>
            <a:br>
              <a:rPr lang="en-US" sz="1200" kern="1200">
                <a:solidFill>
                  <a:schemeClr val="tx1"/>
                </a:solidFill>
                <a:effectLst/>
                <a:latin typeface="+mn-lt"/>
                <a:ea typeface="+mn-ea"/>
                <a:cs typeface="+mn-cs"/>
              </a:rPr>
            </a:b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Self-organizing teams do not happen automatically. They emerge under the proper guidance and advice of a servant leader.</a:t>
            </a:r>
            <a:endParaRPr lang="en-GB"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No one would ever admit to not being </a:t>
            </a:r>
            <a:r>
              <a:rPr lang="en-US" sz="1200" i="1" kern="1200">
                <a:solidFill>
                  <a:schemeClr val="tx1"/>
                </a:solidFill>
                <a:effectLst/>
                <a:latin typeface="+mn-lt"/>
                <a:ea typeface="+mn-ea"/>
                <a:cs typeface="+mn-cs"/>
              </a:rPr>
              <a:t>motivated</a:t>
            </a:r>
            <a:r>
              <a:rPr lang="en-US" sz="1200" kern="1200">
                <a:solidFill>
                  <a:schemeClr val="tx1"/>
                </a:solidFill>
                <a:effectLst/>
                <a:latin typeface="+mn-lt"/>
                <a:ea typeface="+mn-ea"/>
                <a:cs typeface="+mn-cs"/>
              </a:rPr>
              <a:t>. The servant leader pays attention to the aspirations and goals of the team members and aligns these goals with project needs wherever possible. People perform best when they are doing something they are passionate about.</a:t>
            </a:r>
            <a:br>
              <a:rPr lang="en-US" sz="1200" kern="1200">
                <a:solidFill>
                  <a:schemeClr val="tx1"/>
                </a:solidFill>
                <a:effectLst/>
                <a:latin typeface="+mn-lt"/>
                <a:ea typeface="+mn-ea"/>
                <a:cs typeface="+mn-cs"/>
              </a:rPr>
            </a:b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 good servant leader also shelters the team from outside distractions. In Scrum, a team commits to completing a set of features. Anything that distracts from this is a risk. By being there for the team, the servant leader provides them with the </a:t>
            </a:r>
            <a:r>
              <a:rPr lang="en-US" sz="1200" i="1" kern="1200">
                <a:solidFill>
                  <a:schemeClr val="tx1"/>
                </a:solidFill>
                <a:effectLst/>
                <a:latin typeface="+mn-lt"/>
                <a:ea typeface="+mn-ea"/>
                <a:cs typeface="+mn-cs"/>
              </a:rPr>
              <a:t>environment</a:t>
            </a:r>
            <a:r>
              <a:rPr lang="en-US" sz="1200" kern="1200">
                <a:solidFill>
                  <a:schemeClr val="tx1"/>
                </a:solidFill>
                <a:effectLst/>
                <a:latin typeface="+mn-lt"/>
                <a:ea typeface="+mn-ea"/>
                <a:cs typeface="+mn-cs"/>
              </a:rPr>
              <a:t> and </a:t>
            </a:r>
            <a:r>
              <a:rPr lang="en-US" sz="1200" i="1" kern="1200">
                <a:solidFill>
                  <a:schemeClr val="tx1"/>
                </a:solidFill>
                <a:effectLst/>
                <a:latin typeface="+mn-lt"/>
                <a:ea typeface="+mn-ea"/>
                <a:cs typeface="+mn-cs"/>
              </a:rPr>
              <a:t>support</a:t>
            </a:r>
            <a:r>
              <a:rPr lang="en-US" sz="1200" kern="1200">
                <a:solidFill>
                  <a:schemeClr val="tx1"/>
                </a:solidFill>
                <a:effectLst/>
                <a:latin typeface="+mn-lt"/>
                <a:ea typeface="+mn-ea"/>
                <a:cs typeface="+mn-cs"/>
              </a:rPr>
              <a:t> needed for success.</a:t>
            </a:r>
            <a:endParaRPr lang="en-GB" sz="1200" kern="1200">
              <a:solidFill>
                <a:schemeClr val="tx1"/>
              </a:solidFill>
              <a:effectLst/>
              <a:latin typeface="+mn-lt"/>
              <a:ea typeface="+mn-ea"/>
              <a:cs typeface="+mn-cs"/>
            </a:endParaRPr>
          </a:p>
          <a:p>
            <a:endParaRPr lang="en-US" b="1"/>
          </a:p>
          <a:p>
            <a:r>
              <a:rPr lang="en-GB" b="1"/>
              <a:t>Responsible</a:t>
            </a:r>
          </a:p>
          <a:p>
            <a:r>
              <a:rPr lang="en-GB"/>
              <a:t>A good </a:t>
            </a:r>
            <a:r>
              <a:rPr lang="en-GB" err="1"/>
              <a:t>ScrumMaster</a:t>
            </a:r>
            <a:r>
              <a:rPr lang="en-GB"/>
              <a:t> is able and willing to assume responsibility. That is not to say that </a:t>
            </a:r>
            <a:r>
              <a:rPr lang="en-GB" err="1"/>
              <a:t>ScrumMasters</a:t>
            </a:r>
            <a:r>
              <a:rPr lang="en-GB"/>
              <a:t> are responsible for the success of the project; that is shared by the team as a whole. However, the </a:t>
            </a:r>
            <a:r>
              <a:rPr lang="en-GB" err="1"/>
              <a:t>ScrumMaster</a:t>
            </a:r>
            <a:r>
              <a:rPr lang="en-GB"/>
              <a:t> is responsible for maximizing the throughput of the team and for assisting team members in adopting and using Scrum. As noted earlier, the </a:t>
            </a:r>
            <a:r>
              <a:rPr lang="en-GB" err="1"/>
              <a:t>ScrumMaster</a:t>
            </a:r>
            <a:r>
              <a:rPr lang="en-GB"/>
              <a:t> takes on this responsibility without assuming any of the authority that might be useful in achieving it.</a:t>
            </a:r>
          </a:p>
          <a:p>
            <a:r>
              <a:rPr lang="en-GB"/>
              <a:t>Think of the </a:t>
            </a:r>
            <a:r>
              <a:rPr lang="en-GB" err="1"/>
              <a:t>ScrumMaster</a:t>
            </a:r>
            <a:r>
              <a:rPr lang="en-GB"/>
              <a:t> as similar to an orchestra conductor. Both must provide real-time guidance and leadership to a talented collection of individuals</a:t>
            </a:r>
          </a:p>
          <a:p>
            <a:r>
              <a:rPr lang="en-GB"/>
              <a:t>who come together to create something that no one of them could create alone. Boston Pops conductor Keith Lockhart has said of his role, “People assume that when you become a conductor you’re into some sort of a Napoleonic thing— that you want to stand on that big box and wield your power. I’m not a power junkie, I’m a responsibility junkie” (</a:t>
            </a:r>
            <a:r>
              <a:rPr lang="en-GB" err="1"/>
              <a:t>Mangurian</a:t>
            </a:r>
            <a:r>
              <a:rPr lang="en-GB"/>
              <a:t> 2006, 30). In an identical manner, a good </a:t>
            </a:r>
            <a:r>
              <a:rPr lang="en-GB" err="1"/>
              <a:t>ScrumMaster</a:t>
            </a:r>
            <a:r>
              <a:rPr lang="en-GB"/>
              <a:t> thrives on responsibility— that special type of responsibility that comes without power.</a:t>
            </a:r>
          </a:p>
          <a:p>
            <a:endParaRPr lang="en-GB"/>
          </a:p>
          <a:p>
            <a:r>
              <a:rPr lang="en-GB" b="1"/>
              <a:t>Humble</a:t>
            </a:r>
          </a:p>
          <a:p>
            <a:r>
              <a:rPr lang="en-GB"/>
              <a:t>A good </a:t>
            </a:r>
            <a:r>
              <a:rPr lang="en-GB" err="1"/>
              <a:t>ScrumMaster</a:t>
            </a:r>
            <a:r>
              <a:rPr lang="en-GB"/>
              <a:t> is not in it for her ego. She may take pride (often immense pride) in her achievements, but the feeling will be “look what I helped accomplish” rather than the more </a:t>
            </a:r>
            <a:r>
              <a:rPr lang="en-GB" err="1"/>
              <a:t>self-centered</a:t>
            </a:r>
            <a:r>
              <a:rPr lang="en-GB"/>
              <a:t> “look what I accomplished.” A humble </a:t>
            </a:r>
            <a:r>
              <a:rPr lang="en-GB" err="1"/>
              <a:t>ScrumMaster</a:t>
            </a:r>
            <a:r>
              <a:rPr lang="en-GB"/>
              <a:t> is one who realizes the job does not come with a company car or parking spot near the building entrance. Rather than putting her own needs first, a humble </a:t>
            </a:r>
            <a:r>
              <a:rPr lang="en-GB" err="1"/>
              <a:t>ScrumMaster</a:t>
            </a:r>
            <a:r>
              <a:rPr lang="en-GB"/>
              <a:t> is willing to do whatever is necessary to help the team achieve its goal. Humble </a:t>
            </a:r>
            <a:r>
              <a:rPr lang="en-GB" err="1"/>
              <a:t>ScrumMasters</a:t>
            </a:r>
            <a:r>
              <a:rPr lang="en-GB"/>
              <a:t> recognize the value in all team members and by example lead others to the same opinion.</a:t>
            </a:r>
          </a:p>
          <a:p>
            <a:endParaRPr lang="en-GB" b="1"/>
          </a:p>
          <a:p>
            <a:r>
              <a:rPr lang="en-GB" b="1"/>
              <a:t>Collaborative</a:t>
            </a:r>
          </a:p>
          <a:p>
            <a:r>
              <a:rPr lang="en-GB"/>
              <a:t>A good </a:t>
            </a:r>
            <a:r>
              <a:rPr lang="en-GB" err="1"/>
              <a:t>ScrumMaster</a:t>
            </a:r>
            <a:r>
              <a:rPr lang="en-GB"/>
              <a:t> works to ensure a collaborative culture exists within the team. The </a:t>
            </a:r>
            <a:r>
              <a:rPr lang="en-GB" err="1"/>
              <a:t>ScrumMaster</a:t>
            </a:r>
            <a:r>
              <a:rPr lang="en-GB"/>
              <a:t> needs to make sure team members feel able to raise issues for open discussion and that they feel supported in doing so.  The right </a:t>
            </a:r>
            <a:r>
              <a:rPr lang="en-GB" err="1"/>
              <a:t>ScrumMaster</a:t>
            </a:r>
            <a:r>
              <a:rPr lang="en-GB"/>
              <a:t> helps create a collaborative atmosphere for the team through words and actions. When disputes arise, collaborative </a:t>
            </a:r>
            <a:r>
              <a:rPr lang="en-GB" err="1"/>
              <a:t>ScrumMasters</a:t>
            </a:r>
            <a:r>
              <a:rPr lang="en-GB"/>
              <a:t> encourage teams to think in terms of solutions that benefit all involved rather than in terms of winners and losers. A good </a:t>
            </a:r>
            <a:r>
              <a:rPr lang="en-GB" err="1"/>
              <a:t>ScrumMaster</a:t>
            </a:r>
            <a:r>
              <a:rPr lang="en-GB"/>
              <a:t> models this type of </a:t>
            </a:r>
            <a:r>
              <a:rPr lang="en-GB" err="1"/>
              <a:t>behavior</a:t>
            </a:r>
            <a:r>
              <a:rPr lang="en-GB"/>
              <a:t> by working with other </a:t>
            </a:r>
            <a:r>
              <a:rPr lang="en-GB" err="1"/>
              <a:t>ScrumMasters</a:t>
            </a:r>
            <a:r>
              <a:rPr lang="en-GB"/>
              <a:t> in the organization. However, beyond </a:t>
            </a:r>
            <a:r>
              <a:rPr lang="en-GB" err="1"/>
              <a:t>modeling</a:t>
            </a:r>
            <a:r>
              <a:rPr lang="en-GB"/>
              <a:t> a collaborative attitude, a good </a:t>
            </a:r>
            <a:r>
              <a:rPr lang="en-GB" err="1"/>
              <a:t>ScrumMaster</a:t>
            </a:r>
            <a:r>
              <a:rPr lang="en-GB"/>
              <a:t> establishes collaboration as the team norm and will call out inappropriate </a:t>
            </a:r>
            <a:r>
              <a:rPr lang="en-GB" err="1"/>
              <a:t>behavior</a:t>
            </a:r>
            <a:r>
              <a:rPr lang="en-GB"/>
              <a:t> (if the other team members don’t do it themselves).</a:t>
            </a:r>
          </a:p>
          <a:p>
            <a:endParaRPr lang="en-GB"/>
          </a:p>
          <a:p>
            <a:r>
              <a:rPr lang="en-GB" b="1"/>
              <a:t>Committed</a:t>
            </a:r>
          </a:p>
          <a:p>
            <a:r>
              <a:rPr lang="en-GB"/>
              <a:t>Although being a </a:t>
            </a:r>
            <a:r>
              <a:rPr lang="en-GB" err="1"/>
              <a:t>ScrumMaster</a:t>
            </a:r>
            <a:r>
              <a:rPr lang="en-GB"/>
              <a:t> is not always a full-time job, it does require someone who is fully committed to doing it. The </a:t>
            </a:r>
            <a:r>
              <a:rPr lang="en-GB" err="1"/>
              <a:t>ScrumMaster</a:t>
            </a:r>
            <a:r>
              <a:rPr lang="en-GB"/>
              <a:t> must feel the same </a:t>
            </a:r>
          </a:p>
          <a:p>
            <a:r>
              <a:rPr lang="en-GB"/>
              <a:t>high level of commitment to the project and the goals of the current sprint as the team members do. As part of that commitment, a good </a:t>
            </a:r>
            <a:r>
              <a:rPr lang="en-GB" err="1"/>
              <a:t>ScrumMaster</a:t>
            </a:r>
            <a:r>
              <a:rPr lang="en-GB"/>
              <a:t> does not end very many days with impediments left unaddressed. There will, of course, be times when this is inevitable, as not all impediments can be removed in a day. For example, convincing a manager to dedicate a full-time resource to the team may take a series of discussions over several days. On the whole, however, if a team finds that impediments are often not cleared quickly, team members should remind their </a:t>
            </a:r>
            <a:r>
              <a:rPr lang="en-GB" err="1"/>
              <a:t>ScrumMaster</a:t>
            </a:r>
            <a:r>
              <a:rPr lang="en-GB"/>
              <a:t> about the importance of being committed to the team.</a:t>
            </a:r>
          </a:p>
          <a:p>
            <a:r>
              <a:rPr lang="en-GB"/>
              <a:t>One way a </a:t>
            </a:r>
            <a:r>
              <a:rPr lang="en-GB" err="1"/>
              <a:t>ScrumMaster</a:t>
            </a:r>
            <a:r>
              <a:rPr lang="en-GB"/>
              <a:t> can demonstrate commitment is by remaining in that role for the full duration of the project. It is disruptive for a team to change </a:t>
            </a:r>
          </a:p>
          <a:p>
            <a:r>
              <a:rPr lang="en-GB" err="1"/>
              <a:t>ScrumMasters</a:t>
            </a:r>
            <a:r>
              <a:rPr lang="en-GB"/>
              <a:t> mid-project.</a:t>
            </a:r>
          </a:p>
          <a:p>
            <a:endParaRPr lang="en-GB"/>
          </a:p>
          <a:p>
            <a:r>
              <a:rPr lang="en-GB" b="1"/>
              <a:t>Influential</a:t>
            </a:r>
          </a:p>
          <a:p>
            <a:r>
              <a:rPr lang="en-GB"/>
              <a:t>A successful </a:t>
            </a:r>
            <a:r>
              <a:rPr lang="en-GB" err="1"/>
              <a:t>ScrumMaster</a:t>
            </a:r>
            <a:r>
              <a:rPr lang="en-GB"/>
              <a:t> influences others, both on the team and outside it. Initially, team members might need to be persuaded to give Scrum a fair trial or to behave more collaboratively; later, a </a:t>
            </a:r>
            <a:r>
              <a:rPr lang="en-GB" err="1"/>
              <a:t>ScrumMaster</a:t>
            </a:r>
            <a:r>
              <a:rPr lang="en-GB"/>
              <a:t> may need to convince a team to try a new technical practice, such as test-driven development or pair programming. A </a:t>
            </a:r>
            <a:r>
              <a:rPr lang="en-GB" err="1"/>
              <a:t>ScrumMaster</a:t>
            </a:r>
            <a:r>
              <a:rPr lang="en-GB"/>
              <a:t> should know how to exert influence without resorting to a dictatorial “because I say so” style.</a:t>
            </a:r>
          </a:p>
          <a:p>
            <a:r>
              <a:rPr lang="en-GB"/>
              <a:t>Most </a:t>
            </a:r>
            <a:r>
              <a:rPr lang="en-GB" err="1"/>
              <a:t>ScrumMasters</a:t>
            </a:r>
            <a:r>
              <a:rPr lang="en-GB"/>
              <a:t> will also be called upon to influence those outside the team. For example, a </a:t>
            </a:r>
            <a:r>
              <a:rPr lang="en-GB" err="1"/>
              <a:t>ScrumMaster</a:t>
            </a:r>
            <a:r>
              <a:rPr lang="en-GB"/>
              <a:t> might need to convince a traditional team to </a:t>
            </a:r>
          </a:p>
          <a:p>
            <a:r>
              <a:rPr lang="en-GB"/>
              <a:t>provide a partial implementation to the Scrum team. Or, a </a:t>
            </a:r>
            <a:r>
              <a:rPr lang="en-GB" err="1"/>
              <a:t>ScrumMaster</a:t>
            </a:r>
            <a:r>
              <a:rPr lang="en-GB"/>
              <a:t> might need to prevail upon a QA director to dedicate full-time testers to the project.</a:t>
            </a:r>
          </a:p>
          <a:p>
            <a:r>
              <a:rPr lang="en-GB"/>
              <a:t>Although all </a:t>
            </a:r>
            <a:r>
              <a:rPr lang="en-GB" err="1"/>
              <a:t>ScrumMasters</a:t>
            </a:r>
            <a:r>
              <a:rPr lang="en-GB"/>
              <a:t> should know how to use their personal influence, the ideal one will come with a degree of corporate political skill. The term “corporate politics” is often used pejoratively; however, a </a:t>
            </a:r>
            <a:r>
              <a:rPr lang="en-GB" err="1"/>
              <a:t>ScrumMaster</a:t>
            </a:r>
            <a:r>
              <a:rPr lang="en-GB"/>
              <a:t> who knows who makes decisions in the organization, how those decisions are made, which coalitions exist, and so on can be an asset to a team.</a:t>
            </a:r>
          </a:p>
          <a:p>
            <a:endParaRPr lang="en-GB"/>
          </a:p>
          <a:p>
            <a:r>
              <a:rPr lang="en-GB" b="1"/>
              <a:t>Knowledgeable</a:t>
            </a:r>
          </a:p>
          <a:p>
            <a:r>
              <a:rPr lang="en-GB"/>
              <a:t>Beyond having a solid understanding of and experience with Scrum, the best </a:t>
            </a:r>
            <a:r>
              <a:rPr lang="en-GB" err="1"/>
              <a:t>ScrumMasters</a:t>
            </a:r>
            <a:r>
              <a:rPr lang="en-GB"/>
              <a:t> also have the technical, market, or other specialized knowledge to </a:t>
            </a:r>
          </a:p>
          <a:p>
            <a:r>
              <a:rPr lang="en-GB"/>
              <a:t>help the team pursue its goal. </a:t>
            </a:r>
            <a:r>
              <a:rPr lang="en-GB" err="1"/>
              <a:t>LaFasto</a:t>
            </a:r>
            <a:r>
              <a:rPr lang="en-GB"/>
              <a:t> and Larson have studied successful teams and their leaders and have concluded that “an intimate and detailed knowledge of how something works increases the chance of the leader helping the team surface the more subtle technical issues that must be addressed” (2001, 133). Although </a:t>
            </a:r>
            <a:r>
              <a:rPr lang="en-GB" err="1"/>
              <a:t>ScrumMasters</a:t>
            </a:r>
            <a:r>
              <a:rPr lang="en-GB"/>
              <a:t> do not necessarily need to be marketing gurus or programming experts, they should know enough about both to be effective in leading the team.</a:t>
            </a:r>
            <a:endParaRPr lang="en-US"/>
          </a:p>
          <a:p>
            <a:endParaRPr lang="en-US"/>
          </a:p>
          <a:p>
            <a:r>
              <a:rPr lang="en-GB" b="1"/>
              <a:t>Tech leads as </a:t>
            </a:r>
            <a:r>
              <a:rPr lang="en-GB" b="1" err="1"/>
              <a:t>ScrumMasters</a:t>
            </a:r>
            <a:endParaRPr lang="en-GB" b="1"/>
          </a:p>
          <a:p>
            <a:r>
              <a:rPr lang="en-GB"/>
              <a:t>That we’d like </a:t>
            </a:r>
            <a:r>
              <a:rPr lang="en-GB" err="1"/>
              <a:t>ScrumMasters</a:t>
            </a:r>
            <a:r>
              <a:rPr lang="en-GB"/>
              <a:t> to have solid technical knowledge does not mean, however,  that we  simply  anoint  each  team’s  tech  lead  as  its  </a:t>
            </a:r>
            <a:r>
              <a:rPr lang="en-GB" err="1"/>
              <a:t>ScrumMaster</a:t>
            </a:r>
            <a:r>
              <a:rPr lang="en-GB"/>
              <a:t>.  In fact, because Scrum teams are self-organizing, there should not be a </a:t>
            </a:r>
            <a:r>
              <a:rPr lang="en-GB" err="1"/>
              <a:t>companydesignated</a:t>
            </a:r>
            <a:r>
              <a:rPr lang="en-GB"/>
              <a:t> role such as “tech lead.” However, when adopting Scrum it can be very tempting to take the former tech leads and search for equivalent roles where they can exert similar influence on the team and the product. Often this leads to designating tech leads as </a:t>
            </a:r>
            <a:r>
              <a:rPr lang="en-GB" err="1"/>
              <a:t>ScrumMasters</a:t>
            </a:r>
            <a:r>
              <a:rPr lang="en-GB"/>
              <a:t>. Although some tech leads make great </a:t>
            </a:r>
            <a:r>
              <a:rPr lang="en-GB" err="1"/>
              <a:t>ScrumMasters</a:t>
            </a:r>
            <a:r>
              <a:rPr lang="en-GB"/>
              <a:t>, never select someone as a </a:t>
            </a:r>
            <a:r>
              <a:rPr lang="en-GB" err="1"/>
              <a:t>ScrumMaster</a:t>
            </a:r>
            <a:r>
              <a:rPr lang="en-GB"/>
              <a:t> solely because of this, or any </a:t>
            </a:r>
            <a:r>
              <a:rPr lang="en-GB" err="1"/>
              <a:t>other,past</a:t>
            </a:r>
            <a:r>
              <a:rPr lang="en-GB"/>
              <a:t> role.</a:t>
            </a:r>
          </a:p>
          <a:p>
            <a:endParaRPr lang="en-US"/>
          </a:p>
          <a:p>
            <a:endParaRPr lang="en-US"/>
          </a:p>
          <a:p>
            <a:r>
              <a:rPr lang="en-US"/>
              <a:t>Source:</a:t>
            </a:r>
          </a:p>
          <a:p>
            <a:r>
              <a:rPr lang="en-US"/>
              <a:t>Succeeding with Agile</a:t>
            </a:r>
            <a:r>
              <a:rPr lang="en-US" baseline="0"/>
              <a:t> – Mike Cohn</a:t>
            </a:r>
          </a:p>
          <a:p>
            <a:r>
              <a:rPr lang="ro-RO"/>
              <a:t>http://www.iedp.com/Blog/six_key_servant_leadership_attributes</a:t>
            </a:r>
            <a:endParaRPr lang="en-US"/>
          </a:p>
          <a:p>
            <a:r>
              <a:rPr lang="en-US"/>
              <a:t>http://www.scrumalliance.org/community/articles/2013/november/the-agile-manifesto-principles-what-do-they-mean</a:t>
            </a:r>
          </a:p>
          <a:p>
            <a:endParaRPr lang="en-US"/>
          </a:p>
          <a:p>
            <a:r>
              <a:rPr lang="en-US"/>
              <a:t>Additional reading:</a:t>
            </a:r>
          </a:p>
          <a:p>
            <a:r>
              <a:rPr lang="ro-RO"/>
              <a:t>http://agile.dzone.com/articles/scrum-master-servant</a:t>
            </a:r>
            <a:endParaRPr lang="en-US"/>
          </a:p>
          <a:p>
            <a:r>
              <a:rPr lang="ro-RO"/>
              <a:t>http://hurricanefour.com/scrum-master-the-servant-leader</a:t>
            </a:r>
            <a:endParaRPr lang="en-US"/>
          </a:p>
          <a:p>
            <a:r>
              <a:rPr lang="ro-RO"/>
              <a:t>http://www.aboutleaders.com/lbso-lead-by-serving-others-a-new-acronym-for-leadership/</a:t>
            </a:r>
            <a:endParaRPr lang="en-US"/>
          </a:p>
          <a:p>
            <a:r>
              <a:rPr lang="ro-RO"/>
              <a:t>http://www.agileforall.com/2009/09/new-to-agile-what-does-the-scrummaster-do-anyway/</a:t>
            </a:r>
          </a:p>
        </p:txBody>
      </p:sp>
      <p:sp>
        <p:nvSpPr>
          <p:cNvPr id="4" name="Slide Number Placeholder 3"/>
          <p:cNvSpPr>
            <a:spLocks noGrp="1"/>
          </p:cNvSpPr>
          <p:nvPr>
            <p:ph type="sldNum" sz="quarter" idx="10"/>
          </p:nvPr>
        </p:nvSpPr>
        <p:spPr/>
        <p:txBody>
          <a:bodyPr/>
          <a:lstStyle/>
          <a:p>
            <a:fld id="{DC59FDB4-792A-4C30-B3CA-9A37EF575B96}" type="slidenum">
              <a:rPr lang="en-GB" smtClean="0"/>
              <a:t>27</a:t>
            </a:fld>
            <a:endParaRPr lang="en-GB"/>
          </a:p>
        </p:txBody>
      </p:sp>
    </p:spTree>
    <p:extLst>
      <p:ext uri="{BB962C8B-B14F-4D97-AF65-F5344CB8AC3E}">
        <p14:creationId xmlns:p14="http://schemas.microsoft.com/office/powerpoint/2010/main" val="1079993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a:t>Movie about Ian Sense, Scrum Master: </a:t>
            </a:r>
            <a:r>
              <a:rPr lang="en-US" sz="1200">
                <a:hlinkClick r:id="rId3"/>
              </a:rPr>
              <a:t>https://www.youtube.com/watch?v=P6v-I9VvTq4</a:t>
            </a:r>
            <a:r>
              <a:rPr lang="en-US" sz="1200"/>
              <a:t> </a:t>
            </a:r>
          </a:p>
        </p:txBody>
      </p:sp>
      <p:sp>
        <p:nvSpPr>
          <p:cNvPr id="4" name="Slide Number Placeholder 3"/>
          <p:cNvSpPr>
            <a:spLocks noGrp="1"/>
          </p:cNvSpPr>
          <p:nvPr>
            <p:ph type="sldNum" sz="quarter" idx="10"/>
          </p:nvPr>
        </p:nvSpPr>
        <p:spPr/>
        <p:txBody>
          <a:bodyPr/>
          <a:lstStyle/>
          <a:p>
            <a:fld id="{DC59FDB4-792A-4C30-B3CA-9A37EF575B96}" type="slidenum">
              <a:rPr lang="en-GB" smtClean="0"/>
              <a:t>28</a:t>
            </a:fld>
            <a:endParaRPr lang="en-GB"/>
          </a:p>
        </p:txBody>
      </p:sp>
    </p:spTree>
    <p:extLst>
      <p:ext uri="{BB962C8B-B14F-4D97-AF65-F5344CB8AC3E}">
        <p14:creationId xmlns:p14="http://schemas.microsoft.com/office/powerpoint/2010/main" val="1651430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29</a:t>
            </a:fld>
            <a:endParaRPr lang="en-GB"/>
          </a:p>
        </p:txBody>
      </p:sp>
    </p:spTree>
    <p:extLst>
      <p:ext uri="{BB962C8B-B14F-4D97-AF65-F5344CB8AC3E}">
        <p14:creationId xmlns:p14="http://schemas.microsoft.com/office/powerpoint/2010/main" val="1947961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GB"/>
              <a:t>Scrum hangs all of its practices on an iterative, incremental process skeleton. Scrum’s skeleton is shown on the slide. The lower circle represents</a:t>
            </a:r>
          </a:p>
          <a:p>
            <a:r>
              <a:rPr lang="en-GB"/>
              <a:t>an iteration of development activities that occur one after another. The output of each iteration is an increment of product. The upper circle</a:t>
            </a:r>
          </a:p>
          <a:p>
            <a:r>
              <a:rPr lang="en-GB"/>
              <a:t>represents the daily inspection that occurs during the iteration, in which the individual team members meet to inspect each others’ activities and</a:t>
            </a:r>
          </a:p>
          <a:p>
            <a:r>
              <a:rPr lang="en-GB"/>
              <a:t>make appropriate adaptations. Driving the iteration is a list of requirements. This cycle repeats until the project is no longer funded.</a:t>
            </a:r>
          </a:p>
          <a:p>
            <a:r>
              <a:rPr lang="en-GB"/>
              <a:t>The skeleton operates this way: At the start of an iteration, the team reviews what it must do. It then selects what it believes it can turn in to an</a:t>
            </a:r>
          </a:p>
          <a:p>
            <a:r>
              <a:rPr lang="en-GB"/>
              <a:t>increment of potentially shippable functionality by the end of the iteration. The team is then left alone to make its best effort for the rest of the</a:t>
            </a:r>
          </a:p>
          <a:p>
            <a:r>
              <a:rPr lang="en-GB"/>
              <a:t>iteration. At the end of the iteration, the team presents the increment of functionality it built so that the stakeholders can inspect the functionality and</a:t>
            </a:r>
          </a:p>
          <a:p>
            <a:r>
              <a:rPr lang="en-GB"/>
              <a:t>timely adaptations to the project can be made.</a:t>
            </a:r>
          </a:p>
          <a:p>
            <a:r>
              <a:rPr lang="en-GB"/>
              <a:t>The heart of Scrum lies in the iteration. The team takes a look at the requirements, considers the available technology, and evaluates its own skills</a:t>
            </a:r>
          </a:p>
          <a:p>
            <a:r>
              <a:rPr lang="en-GB"/>
              <a:t>and capabilities. It then collectively determines how to build the functionality, modifying its approach daily as it encounters new complexities,</a:t>
            </a:r>
          </a:p>
          <a:p>
            <a:r>
              <a:rPr lang="en-GB"/>
              <a:t>difficulties, and surprises. The team figures out what needs to be done and selects the best way to do it. This creative process is the heart of the</a:t>
            </a:r>
          </a:p>
          <a:p>
            <a:r>
              <a:rPr lang="en-GB"/>
              <a:t>Scrum’s productivity.</a:t>
            </a:r>
          </a:p>
          <a:p>
            <a:endParaRPr lang="en-US"/>
          </a:p>
          <a:p>
            <a:r>
              <a:rPr lang="en-GB"/>
              <a:t>Ken </a:t>
            </a:r>
            <a:r>
              <a:rPr lang="en-GB" err="1"/>
              <a:t>Schwaber</a:t>
            </a:r>
            <a:r>
              <a:rPr lang="en-GB"/>
              <a:t> – Agile Project Management with Scrum</a:t>
            </a:r>
          </a:p>
        </p:txBody>
      </p:sp>
      <p:sp>
        <p:nvSpPr>
          <p:cNvPr id="4" name="Slide Number Placeholder 3"/>
          <p:cNvSpPr>
            <a:spLocks noGrp="1"/>
          </p:cNvSpPr>
          <p:nvPr>
            <p:ph type="sldNum" sz="quarter" idx="10"/>
          </p:nvPr>
        </p:nvSpPr>
        <p:spPr/>
        <p:txBody>
          <a:bodyPr/>
          <a:lstStyle/>
          <a:p>
            <a:fld id="{DC59FDB4-792A-4C30-B3CA-9A37EF575B96}" type="slidenum">
              <a:rPr lang="en-GB" smtClean="0"/>
              <a:t>30</a:t>
            </a:fld>
            <a:endParaRPr lang="en-GB"/>
          </a:p>
        </p:txBody>
      </p:sp>
    </p:spTree>
    <p:extLst>
      <p:ext uri="{BB962C8B-B14F-4D97-AF65-F5344CB8AC3E}">
        <p14:creationId xmlns:p14="http://schemas.microsoft.com/office/powerpoint/2010/main" val="212087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4</a:t>
            </a:fld>
            <a:endParaRPr lang="en-GB"/>
          </a:p>
        </p:txBody>
      </p:sp>
    </p:spTree>
    <p:extLst>
      <p:ext uri="{BB962C8B-B14F-4D97-AF65-F5344CB8AC3E}">
        <p14:creationId xmlns:p14="http://schemas.microsoft.com/office/powerpoint/2010/main" val="4134459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31</a:t>
            </a:fld>
            <a:endParaRPr lang="en-GB"/>
          </a:p>
        </p:txBody>
      </p:sp>
    </p:spTree>
    <p:extLst>
      <p:ext uri="{BB962C8B-B14F-4D97-AF65-F5344CB8AC3E}">
        <p14:creationId xmlns:p14="http://schemas.microsoft.com/office/powerpoint/2010/main" val="2659587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Sprint Planning</a:t>
            </a:r>
            <a:r>
              <a:rPr lang="en-US" baseline="0"/>
              <a:t> meeting is to give the team enough information to be able to work in undisturbed peace for 2 weeks (a few weeks) and give the product owner enough confidence to let them do so.</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Picture from: http://manu40k.free.fr/articleScrum.pdf</a:t>
            </a:r>
            <a:endParaRPr lang="ro-RO"/>
          </a:p>
          <a:p>
            <a:endParaRPr lang="ro-RO"/>
          </a:p>
        </p:txBody>
      </p:sp>
      <p:sp>
        <p:nvSpPr>
          <p:cNvPr id="4" name="Slide Number Placeholder 3"/>
          <p:cNvSpPr>
            <a:spLocks noGrp="1"/>
          </p:cNvSpPr>
          <p:nvPr>
            <p:ph type="sldNum" sz="quarter" idx="10"/>
          </p:nvPr>
        </p:nvSpPr>
        <p:spPr/>
        <p:txBody>
          <a:bodyPr/>
          <a:lstStyle/>
          <a:p>
            <a:fld id="{DC59FDB4-792A-4C30-B3CA-9A37EF575B96}" type="slidenum">
              <a:rPr lang="en-GB" smtClean="0"/>
              <a:t>32</a:t>
            </a:fld>
            <a:endParaRPr lang="en-GB"/>
          </a:p>
        </p:txBody>
      </p:sp>
    </p:spTree>
    <p:extLst>
      <p:ext uri="{BB962C8B-B14F-4D97-AF65-F5344CB8AC3E}">
        <p14:creationId xmlns:p14="http://schemas.microsoft.com/office/powerpoint/2010/main" val="2558709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Normally the product owner starts the meeting by summarizing his goal for the sprint and the most important stories. Next, the team goes through and time-estimates each story, starting with the most important one. As they do this, they will come up with important scope questions – “does this ‘delete user’ story include going through each pending transaction for that user and canceling it?’” In some cases the answers will be surprising to the team, prompting them to change their estimates. In some cases the time estimate for a story won’t be what the product owner expected. This may prompt him to change the importance of the story. Or change the scope of the story, which in turn will cause the team </a:t>
            </a:r>
            <a:r>
              <a:rPr lang="ro-RO" sz="1200" b="0" i="0" u="none" strike="noStrike" kern="1200" baseline="0">
                <a:solidFill>
                  <a:schemeClr val="tx1"/>
                </a:solidFill>
                <a:latin typeface="+mn-lt"/>
                <a:ea typeface="+mn-ea"/>
                <a:cs typeface="+mn-cs"/>
              </a:rPr>
              <a:t>to re-estimate, etc, etc.</a:t>
            </a:r>
            <a:r>
              <a:rPr lang="en-US" sz="1200" b="0" i="0" u="none" strike="noStrike" kern="1200" baseline="0">
                <a:solidFill>
                  <a:schemeClr val="tx1"/>
                </a:solidFill>
                <a:latin typeface="+mn-lt"/>
                <a:ea typeface="+mn-ea"/>
                <a:cs typeface="+mn-cs"/>
              </a:rPr>
              <a:t> This type of direct collaboration is fundamental to Scrum and, in fact, all </a:t>
            </a:r>
            <a:r>
              <a:rPr lang="ro-RO" sz="1200" b="0" i="0" u="none" strike="noStrike" kern="1200" baseline="0">
                <a:solidFill>
                  <a:schemeClr val="tx1"/>
                </a:solidFill>
                <a:latin typeface="+mn-lt"/>
                <a:ea typeface="+mn-ea"/>
                <a:cs typeface="+mn-cs"/>
              </a:rPr>
              <a:t>agile software development.</a:t>
            </a:r>
            <a:endParaRPr lang="en-US" sz="1200" b="0" i="0" u="none" strike="noStrike" kern="1200" baseline="0">
              <a:solidFill>
                <a:schemeClr val="tx1"/>
              </a:solidFill>
              <a:latin typeface="+mn-lt"/>
              <a:ea typeface="+mn-ea"/>
              <a:cs typeface="+mn-cs"/>
            </a:endParaRPr>
          </a:p>
          <a:p>
            <a:endParaRPr lang="en-US"/>
          </a:p>
          <a:p>
            <a:r>
              <a:rPr lang="en-US" b="1"/>
              <a:t>Scrum</a:t>
            </a:r>
            <a:r>
              <a:rPr lang="en-US" b="1" baseline="0"/>
              <a:t> guide:</a:t>
            </a:r>
          </a:p>
          <a:p>
            <a:r>
              <a:rPr lang="en-US" sz="1200" b="0" i="0" u="none" strike="noStrike" kern="1200" baseline="0">
                <a:solidFill>
                  <a:schemeClr val="tx1"/>
                </a:solidFill>
                <a:latin typeface="+mn-lt"/>
                <a:ea typeface="+mn-ea"/>
                <a:cs typeface="+mn-cs"/>
              </a:rPr>
              <a:t>“The Development Team works to forecast the functionality that will be developed during the Sprint. The Product Owner discusses the objective that the Sprint should achieve and the Product Backlog items that, if completed in the Sprint, would achieve the Sprint Goal. The entire Scrum Team collaborates on understanding the work of the Sprint. </a:t>
            </a:r>
          </a:p>
          <a:p>
            <a:r>
              <a:rPr lang="en-US" sz="1200" b="0" i="0" u="none" strike="noStrike" kern="1200" baseline="0">
                <a:solidFill>
                  <a:schemeClr val="tx1"/>
                </a:solidFill>
                <a:latin typeface="+mn-lt"/>
                <a:ea typeface="+mn-ea"/>
                <a:cs typeface="+mn-cs"/>
              </a:rPr>
              <a:t>The input to this meeting is the Product Backlog, the latest product Increment, projected capacity of the Development Team during the Sprint, and past performance of the Development Team. The number of items selected from the Product Backlog for the Sprint is solely up to the Development Team. Only the Development Team can assess what it can accomplish over the upcoming Sprint. </a:t>
            </a:r>
          </a:p>
          <a:p>
            <a:r>
              <a:rPr lang="en-US" sz="1200" b="0" i="0" u="none" strike="noStrike" kern="1200" baseline="0">
                <a:solidFill>
                  <a:schemeClr val="tx1"/>
                </a:solidFill>
                <a:latin typeface="+mn-lt"/>
                <a:ea typeface="+mn-ea"/>
                <a:cs typeface="+mn-cs"/>
              </a:rPr>
              <a:t>After the Development Team forecasts the Product Backlog items it will deliver in the Sprint, the Scrum Team crafts a Sprint Goal. The Sprint Goal is an objective that will be met within the Sprint through the implementation of the Product Backlog, and it provides guidance to the Development Team on why it is building the Increment.”</a:t>
            </a:r>
            <a:endParaRPr lang="en-US"/>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Other participants that may join the sprint planning: </a:t>
            </a:r>
            <a:r>
              <a:rPr lang="en-US" b="1">
                <a:solidFill>
                  <a:srgbClr val="4A4E52"/>
                </a:solidFill>
              </a:rPr>
              <a:t>Key business users that are experts on areas that will be part of the product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a:solidFill>
                <a:srgbClr val="4A4E52"/>
              </a:solidFill>
            </a:endParaRPr>
          </a:p>
          <a:p>
            <a:r>
              <a:rPr lang="en-US" b="0">
                <a:solidFill>
                  <a:srgbClr val="4A4E52"/>
                </a:solidFill>
              </a:rPr>
              <a:t>High</a:t>
            </a:r>
            <a:r>
              <a:rPr lang="en-US" b="0" baseline="0">
                <a:solidFill>
                  <a:srgbClr val="4A4E52"/>
                </a:solidFill>
              </a:rPr>
              <a:t> level description of </a:t>
            </a:r>
            <a:r>
              <a:rPr lang="en-US"/>
              <a:t>Velocity/Estimation techniques: Move a Pile of Rocks from here to the front of the </a:t>
            </a:r>
            <a:r>
              <a:rPr lang="en-US" err="1"/>
              <a:t>Endava</a:t>
            </a:r>
            <a:r>
              <a:rPr lang="en-US"/>
              <a:t> Office. Relative or absolute(time/kg)</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It is very important for the PO to attend the SP. Sometimes</a:t>
            </a:r>
            <a:r>
              <a:rPr lang="en-US" baseline="0"/>
              <a:t> PO are reluctant to spend hours with the team during SP. Proxy PO – fully empowered to take decisions.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Each story contains 3 variables highly dependent on each other: Scope, Estimate, Importance. The first 2 are set by the PO, estimates are set by the team. During the sprint planning these 3 variables are fine-tuned continuously though dialog between the team and the PO.</a:t>
            </a:r>
          </a:p>
          <a:p>
            <a:endParaRPr lang="en-US"/>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ro-RO" b="1"/>
              <a:t>http://www.mountaingoatsoftware.com/agile/scrum/sprint-planning-meeting/</a:t>
            </a:r>
            <a:endParaRPr lang="en-US" b="1"/>
          </a:p>
          <a:p>
            <a:r>
              <a:rPr lang="en-US"/>
              <a:t>During the sprint planning meeting, the product owner describes the highest priority features to the team. The team asks enough questions that they can turn a high-level user story of the product backlog into the more detailed tasks of the sprint backlog.</a:t>
            </a:r>
          </a:p>
          <a:p>
            <a:r>
              <a:rPr lang="en-US"/>
              <a:t>The product owner doesn't have to describe every item being tracked on the product backlog. A good guideline is for the product owner to come to the sprint planning meeting prepared to talk about two sprint's worth of product backlog items. To make an example really simple, suppose a team always finishes five product backlog items. Their product owner should enter the meeting prepared to talk about the top 10 priorities.</a:t>
            </a:r>
          </a:p>
          <a:p>
            <a:r>
              <a:rPr lang="en-US"/>
              <a:t>There are two defined artifacts that result from a sprint planning meeting: A sprint goal; A sprint backlog</a:t>
            </a:r>
          </a:p>
          <a:p>
            <a:r>
              <a:rPr lang="en-US"/>
              <a:t>An important point to reiterate here is that it's the team that selects how much work they can do in the coming sprint. The product owner does not get to say, "We have four sprints left so you need to do one-fourth of everything I need." We can hope the team does that much (or more), but it's up to the team to determine how much they can do in the sprint.</a:t>
            </a:r>
            <a:endParaRPr lang="ro-RO"/>
          </a:p>
          <a:p>
            <a:endParaRPr lang="ro-RO"/>
          </a:p>
          <a:p>
            <a:endParaRPr lang="ro-RO"/>
          </a:p>
        </p:txBody>
      </p:sp>
      <p:sp>
        <p:nvSpPr>
          <p:cNvPr id="4" name="Slide Number Placeholder 3"/>
          <p:cNvSpPr>
            <a:spLocks noGrp="1"/>
          </p:cNvSpPr>
          <p:nvPr>
            <p:ph type="sldNum" sz="quarter" idx="10"/>
          </p:nvPr>
        </p:nvSpPr>
        <p:spPr/>
        <p:txBody>
          <a:bodyPr/>
          <a:lstStyle/>
          <a:p>
            <a:fld id="{DC59FDB4-792A-4C30-B3CA-9A37EF575B96}" type="slidenum">
              <a:rPr lang="en-GB" smtClean="0"/>
              <a:t>33</a:t>
            </a:fld>
            <a:endParaRPr lang="en-GB"/>
          </a:p>
        </p:txBody>
      </p:sp>
    </p:spTree>
    <p:extLst>
      <p:ext uri="{BB962C8B-B14F-4D97-AF65-F5344CB8AC3E}">
        <p14:creationId xmlns:p14="http://schemas.microsoft.com/office/powerpoint/2010/main" val="2320048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Scrum guide:</a:t>
            </a:r>
          </a:p>
          <a:p>
            <a:r>
              <a:rPr lang="en-US" sz="1200" b="0" i="0" u="none" strike="noStrike" kern="1200" baseline="0">
                <a:solidFill>
                  <a:schemeClr val="tx1"/>
                </a:solidFill>
                <a:latin typeface="+mn-lt"/>
                <a:ea typeface="+mn-ea"/>
                <a:cs typeface="+mn-cs"/>
              </a:rPr>
              <a:t>Having set the Sprint Goal and selected the Product Backlog items for the Sprint, the Development Team decides how it will build this functionality into a “Done” product Increment during the Sprint. The Product Backlog items selected for this Sprint plus the plan for delivering them is called the Sprint Backlog. </a:t>
            </a:r>
          </a:p>
          <a:p>
            <a:r>
              <a:rPr lang="en-US" sz="1200" b="0" i="0" u="none" strike="noStrike" kern="1200" baseline="0">
                <a:solidFill>
                  <a:schemeClr val="tx1"/>
                </a:solidFill>
                <a:latin typeface="+mn-lt"/>
                <a:ea typeface="+mn-ea"/>
                <a:cs typeface="+mn-cs"/>
              </a:rPr>
              <a:t>The Development Team usually starts by designing the system and the work needed to convert the Product Backlog into a working product Increment. Work may be of varying size, or estimated effort. However, enough work is planned during Sprint Planning for the Development Team to forecast what it believes it can do in the upcoming Sprint. Work planned for the first days of the Sprint by the Development Team is decomposed by the end of this meeting, often to units of one day or less. The Development Team self-organizes to undertake the work in the Sprint Backlog, both during Sprint Planning and as needed throughout the Sprint. </a:t>
            </a:r>
          </a:p>
          <a:p>
            <a:r>
              <a:rPr lang="en-US" sz="1200" b="0" i="0" u="none" strike="noStrike" kern="1200" baseline="0">
                <a:solidFill>
                  <a:schemeClr val="tx1"/>
                </a:solidFill>
                <a:latin typeface="+mn-lt"/>
                <a:ea typeface="+mn-ea"/>
                <a:cs typeface="+mn-cs"/>
              </a:rPr>
              <a:t>The Product Owner can help to clarify the selected Product Backlog items and make trade-offs. If the Development Team determines it has too much or too little work, it may renegotiate the selected Product Backlog items with the Product Owner. The Development Team may also invite other people to attend in order to provide technical or domain advice. </a:t>
            </a:r>
          </a:p>
          <a:p>
            <a:r>
              <a:rPr lang="en-US" sz="1200" b="0" i="0" u="none" strike="noStrike" kern="1200" baseline="0">
                <a:solidFill>
                  <a:schemeClr val="tx1"/>
                </a:solidFill>
                <a:latin typeface="+mn-lt"/>
                <a:ea typeface="+mn-ea"/>
                <a:cs typeface="+mn-cs"/>
              </a:rPr>
              <a:t>By the end of the Sprint Planning, the Development Team should be able to explain to the Product Owner and Scrum Master how it intends to work as a self-organizing team to accomplish the Sprint Goal and create the anticipated Increment. </a:t>
            </a:r>
            <a:endParaRPr lang="ro-RO"/>
          </a:p>
          <a:p>
            <a:endParaRPr lang="ro-RO"/>
          </a:p>
        </p:txBody>
      </p:sp>
      <p:sp>
        <p:nvSpPr>
          <p:cNvPr id="4" name="Slide Number Placeholder 3"/>
          <p:cNvSpPr>
            <a:spLocks noGrp="1"/>
          </p:cNvSpPr>
          <p:nvPr>
            <p:ph type="sldNum" sz="quarter" idx="10"/>
          </p:nvPr>
        </p:nvSpPr>
        <p:spPr/>
        <p:txBody>
          <a:bodyPr/>
          <a:lstStyle/>
          <a:p>
            <a:fld id="{DC59FDB4-792A-4C30-B3CA-9A37EF575B96}" type="slidenum">
              <a:rPr lang="en-GB" smtClean="0"/>
              <a:t>34</a:t>
            </a:fld>
            <a:endParaRPr lang="en-GB"/>
          </a:p>
        </p:txBody>
      </p:sp>
    </p:spTree>
    <p:extLst>
      <p:ext uri="{BB962C8B-B14F-4D97-AF65-F5344CB8AC3E}">
        <p14:creationId xmlns:p14="http://schemas.microsoft.com/office/powerpoint/2010/main" val="2913937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In Angry Birds game the goal in each level is to get rid of the pigs. The satisfied pigs are usually blocked by wood, glass, stone or another material arranged into creative structures. As a player of the game, you will need to use the angry birds to get rid of both the obstacles and pigs.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 the objective is to pop</a:t>
            </a:r>
            <a:r>
              <a:rPr lang="en-US" sz="1200" b="0" i="0" kern="1200" baseline="0">
                <a:solidFill>
                  <a:schemeClr val="tx1"/>
                </a:solidFill>
                <a:effectLst/>
                <a:latin typeface="+mn-lt"/>
                <a:ea typeface="+mn-ea"/>
                <a:cs typeface="+mn-cs"/>
              </a:rPr>
              <a:t> the pigs, this means that sometimes you can achieve the goal without destroying all the materials that are protecting the pigs.</a:t>
            </a:r>
          </a:p>
          <a:p>
            <a:r>
              <a:rPr lang="en-US" sz="1200" b="0" i="0" kern="1200" baseline="0">
                <a:solidFill>
                  <a:schemeClr val="tx1"/>
                </a:solidFill>
                <a:effectLst/>
                <a:latin typeface="+mn-lt"/>
                <a:ea typeface="+mn-ea"/>
                <a:cs typeface="+mn-cs"/>
              </a:rPr>
              <a:t>Same in Scrum, every sprint has a goal, that can be achieved without completing all the user stories / items from the backlog.</a:t>
            </a:r>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35</a:t>
            </a:fld>
            <a:endParaRPr lang="en-GB"/>
          </a:p>
        </p:txBody>
      </p:sp>
    </p:spTree>
    <p:extLst>
      <p:ext uri="{BB962C8B-B14F-4D97-AF65-F5344CB8AC3E}">
        <p14:creationId xmlns:p14="http://schemas.microsoft.com/office/powerpoint/2010/main" val="2275190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36</a:t>
            </a:fld>
            <a:endParaRPr lang="en-GB"/>
          </a:p>
        </p:txBody>
      </p:sp>
    </p:spTree>
    <p:extLst>
      <p:ext uri="{BB962C8B-B14F-4D97-AF65-F5344CB8AC3E}">
        <p14:creationId xmlns:p14="http://schemas.microsoft.com/office/powerpoint/2010/main" val="3079462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a:solidFill>
                  <a:schemeClr val="tx1"/>
                </a:solidFill>
              </a:rPr>
              <a:t>Iterative, collaborative, ongoing process in which the PO and Development Team review and revise higher ordered Product Backlog items</a:t>
            </a:r>
          </a:p>
          <a:p>
            <a:endParaRPr lang="ro-RO"/>
          </a:p>
        </p:txBody>
      </p:sp>
      <p:sp>
        <p:nvSpPr>
          <p:cNvPr id="4" name="Slide Number Placeholder 3"/>
          <p:cNvSpPr>
            <a:spLocks noGrp="1"/>
          </p:cNvSpPr>
          <p:nvPr>
            <p:ph type="sldNum" sz="quarter" idx="10"/>
          </p:nvPr>
        </p:nvSpPr>
        <p:spPr/>
        <p:txBody>
          <a:bodyPr/>
          <a:lstStyle/>
          <a:p>
            <a:fld id="{DC59FDB4-792A-4C30-B3CA-9A37EF575B96}" type="slidenum">
              <a:rPr lang="en-GB" smtClean="0"/>
              <a:t>37</a:t>
            </a:fld>
            <a:endParaRPr lang="en-GB"/>
          </a:p>
        </p:txBody>
      </p:sp>
    </p:spTree>
    <p:extLst>
      <p:ext uri="{BB962C8B-B14F-4D97-AF65-F5344CB8AC3E}">
        <p14:creationId xmlns:p14="http://schemas.microsoft.com/office/powerpoint/2010/main" val="1438554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Product Backlog refinement is the act of adding detail, estimates, and order to items in the Product Backlog. This is an ongoing process in which the Product Owner and the Development Team collaborate on the details of Product Backlog items. During Product Backlog refinement, items are reviewed and revised. The Scrum Team decides how and when refinement is done. </a:t>
            </a:r>
          </a:p>
          <a:p>
            <a:r>
              <a:rPr lang="en-US"/>
              <a:t>Refinement usually consumes no more than 10% of the capacity of the Development Team. </a:t>
            </a:r>
          </a:p>
          <a:p>
            <a:r>
              <a:rPr lang="en-US"/>
              <a:t>However, Product Backlog items can be updated at any time by the Product Owner or at the Product Owner’s discretion. </a:t>
            </a:r>
          </a:p>
          <a:p>
            <a:r>
              <a:rPr lang="en-US"/>
              <a:t>Higher ordered Product Backlog items are usually clearer and more detailed than lower ordered ones. More precise estimates are made based on the greater clarity and increased detail; the lower the order, the less detail. Product Backlog items that will occupy the Development Team for the upcoming Sprint are refined so that any one item can reasonably be “Done” within the Sprint time-box. Product Backlog items that can be “Done” by the Development Team within one Sprint are deemed “Ready” for selection in a Sprint Planning. Product Backlog items usually acquire this degree of transparency through the above described refining activities. </a:t>
            </a:r>
          </a:p>
          <a:p>
            <a:r>
              <a:rPr lang="en-US"/>
              <a:t>The Development Team is responsible for all estimates. The Product Owner may influence the Development Team by helping it understand and select trade-offs, but the people who will perform the work make the final estimate. </a:t>
            </a:r>
          </a:p>
          <a:p>
            <a:pPr marL="0" indent="0">
              <a:buNone/>
            </a:pPr>
            <a:r>
              <a:rPr lang="en-US" sz="1200"/>
              <a:t>Looking ahead meetings where:</a:t>
            </a:r>
          </a:p>
          <a:p>
            <a:pPr marL="0" indent="0">
              <a:buNone/>
            </a:pPr>
            <a:r>
              <a:rPr lang="en-US" sz="1200"/>
              <a:t>	Development Team is responsible for all estimates</a:t>
            </a:r>
          </a:p>
          <a:p>
            <a:pPr marL="0" indent="0">
              <a:buNone/>
            </a:pPr>
            <a:r>
              <a:rPr lang="en-US" sz="1200"/>
              <a:t>	Development Team decides how and when refinement is done</a:t>
            </a:r>
          </a:p>
          <a:p>
            <a:endParaRPr lang="en-GB"/>
          </a:p>
          <a:p>
            <a:endParaRPr lang="ro-RO"/>
          </a:p>
        </p:txBody>
      </p:sp>
      <p:sp>
        <p:nvSpPr>
          <p:cNvPr id="4" name="Slide Number Placeholder 3"/>
          <p:cNvSpPr>
            <a:spLocks noGrp="1"/>
          </p:cNvSpPr>
          <p:nvPr>
            <p:ph type="sldNum" sz="quarter" idx="10"/>
          </p:nvPr>
        </p:nvSpPr>
        <p:spPr/>
        <p:txBody>
          <a:bodyPr/>
          <a:lstStyle/>
          <a:p>
            <a:fld id="{DC59FDB4-792A-4C30-B3CA-9A37EF575B96}" type="slidenum">
              <a:rPr lang="en-GB" smtClean="0"/>
              <a:t>38</a:t>
            </a:fld>
            <a:endParaRPr lang="en-GB"/>
          </a:p>
        </p:txBody>
      </p:sp>
    </p:spTree>
    <p:extLst>
      <p:ext uri="{BB962C8B-B14F-4D97-AF65-F5344CB8AC3E}">
        <p14:creationId xmlns:p14="http://schemas.microsoft.com/office/powerpoint/2010/main" val="1368199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39</a:t>
            </a:fld>
            <a:endParaRPr lang="en-GB"/>
          </a:p>
        </p:txBody>
      </p:sp>
    </p:spTree>
    <p:extLst>
      <p:ext uri="{BB962C8B-B14F-4D97-AF65-F5344CB8AC3E}">
        <p14:creationId xmlns:p14="http://schemas.microsoft.com/office/powerpoint/2010/main" val="402123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 benefits:</a:t>
            </a:r>
          </a:p>
          <a:p>
            <a:pPr marL="171450" indent="-171450">
              <a:buFontTx/>
              <a:buChar char="-"/>
            </a:pPr>
            <a:r>
              <a:rPr lang="en-US"/>
              <a:t>Increased focus</a:t>
            </a:r>
          </a:p>
          <a:p>
            <a:pPr marL="171450" indent="-171450">
              <a:buFontTx/>
              <a:buChar char="-"/>
            </a:pPr>
            <a:r>
              <a:rPr lang="en-US"/>
              <a:t>Better alignment</a:t>
            </a:r>
          </a:p>
          <a:p>
            <a:pPr marL="171450" indent="-171450">
              <a:buFontTx/>
              <a:buChar char="-"/>
            </a:pPr>
            <a:r>
              <a:rPr lang="en-US"/>
              <a:t>Better collaboration</a:t>
            </a:r>
          </a:p>
          <a:p>
            <a:pPr marL="171450" indent="-171450">
              <a:buFontTx/>
              <a:buChar char="-"/>
            </a:pPr>
            <a:r>
              <a:rPr lang="en-US"/>
              <a:t>Reduce</a:t>
            </a:r>
            <a:r>
              <a:rPr lang="en-US" baseline="0"/>
              <a:t> time to add business value</a:t>
            </a:r>
          </a:p>
          <a:p>
            <a:pPr marL="171450" indent="-171450">
              <a:buFontTx/>
              <a:buChar char="-"/>
            </a:pPr>
            <a:endParaRPr lang="en-US" baseline="0"/>
          </a:p>
          <a:p>
            <a:pPr marL="171450" indent="-171450">
              <a:buFontTx/>
              <a:buChar char="-"/>
            </a:pPr>
            <a:r>
              <a:rPr lang="en-US" baseline="0"/>
              <a:t>Picture from: http://manu40k.free.fr/articleScrum.pdf</a:t>
            </a:r>
            <a:endParaRPr lang="ro-RO"/>
          </a:p>
          <a:p>
            <a:endParaRPr lang="ro-RO"/>
          </a:p>
        </p:txBody>
      </p:sp>
      <p:sp>
        <p:nvSpPr>
          <p:cNvPr id="4" name="Slide Number Placeholder 3"/>
          <p:cNvSpPr>
            <a:spLocks noGrp="1"/>
          </p:cNvSpPr>
          <p:nvPr>
            <p:ph type="sldNum" sz="quarter" idx="10"/>
          </p:nvPr>
        </p:nvSpPr>
        <p:spPr/>
        <p:txBody>
          <a:bodyPr/>
          <a:lstStyle/>
          <a:p>
            <a:fld id="{DC59FDB4-792A-4C30-B3CA-9A37EF575B96}" type="slidenum">
              <a:rPr lang="en-GB" smtClean="0"/>
              <a:t>40</a:t>
            </a:fld>
            <a:endParaRPr lang="en-GB"/>
          </a:p>
        </p:txBody>
      </p:sp>
    </p:spTree>
    <p:extLst>
      <p:ext uri="{BB962C8B-B14F-4D97-AF65-F5344CB8AC3E}">
        <p14:creationId xmlns:p14="http://schemas.microsoft.com/office/powerpoint/2010/main" val="2991781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a:t>On the left is how waterfall looks like by the books.</a:t>
            </a:r>
            <a:r>
              <a:rPr lang="en-GB" baseline="0"/>
              <a:t> </a:t>
            </a:r>
            <a:r>
              <a:rPr lang="en-GB"/>
              <a:t>The traditional software development life cycle is highly process-centric. </a:t>
            </a:r>
            <a:r>
              <a:rPr lang="en-GB" i="1"/>
              <a:t>[Note: The model implies that you should attempt to complete a given stage before moving on to the next stage.</a:t>
            </a:r>
            <a:r>
              <a:rPr lang="en-GB"/>
              <a:t> T</a:t>
            </a:r>
            <a:r>
              <a:rPr lang="en-GB" i="1"/>
              <a:t>hat’s why feedback loop is</a:t>
            </a:r>
            <a:r>
              <a:rPr lang="en-GB" i="1" baseline="0"/>
              <a:t> merely missing or is late.</a:t>
            </a:r>
            <a:r>
              <a:rPr lang="en-GB" i="1"/>
              <a:t>] </a:t>
            </a:r>
            <a:r>
              <a:rPr lang="en-GB"/>
              <a:t>Management style is characterized by high formalization and standardization. People with different specializations are assigned roles for producing defined outcomes. And what people see when they get shown these boxes is shown on the right.</a:t>
            </a:r>
            <a:r>
              <a:rPr lang="en-GB" baseline="0"/>
              <a:t> </a:t>
            </a:r>
            <a:r>
              <a:rPr lang="en-GB"/>
              <a:t>Roles, what’s </a:t>
            </a:r>
            <a:r>
              <a:rPr lang="en-GB" b="1"/>
              <a:t>my</a:t>
            </a:r>
            <a:r>
              <a:rPr lang="en-GB"/>
              <a:t> part, you know? Usually, in traditional approach, </a:t>
            </a:r>
            <a:r>
              <a:rPr lang="en-US" sz="2400"/>
              <a:t>team members have roles and are working in isolation at independent tasks/project modules</a:t>
            </a:r>
            <a:r>
              <a:rPr lang="en-US" sz="2400" baseline="0"/>
              <a:t> without caring the others and what happens near him. And this is what </a:t>
            </a:r>
            <a:r>
              <a:rPr lang="en-US" sz="2400" baseline="0" err="1"/>
              <a:t>Endava</a:t>
            </a:r>
            <a:r>
              <a:rPr lang="en-US" sz="2400" baseline="0"/>
              <a:t> wants to avoid happening in the company and in the projects. </a:t>
            </a:r>
            <a:r>
              <a:rPr lang="en-US" sz="2400" baseline="0" err="1"/>
              <a:t>Endava</a:t>
            </a:r>
            <a:r>
              <a:rPr lang="en-US" sz="2400" baseline="0"/>
              <a:t> wants to avoid the waterfall mindset.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baseline="0"/>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baseline="0"/>
              <a:t>These functional groups (architects, programmers, testers), while great at internal communication don’t do much for eliminating friction and political barriers that can exist between the groups, i.e. “who said you could task a member of my group without my approval.” </a:t>
            </a:r>
            <a:r>
              <a:rPr lang="en-GB"/>
              <a:t>The worst thing never said about waterfall, is that impregnates the idea that the development process has an underlying hierarchy of roles. And as it happens in any hierarchy, nobody wants to be at the bottom.</a:t>
            </a: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r>
              <a:rPr lang="en-GB"/>
              <a:t>Robert C. Martin, one of the first promoters and proponents of Agile, wrote in one of his article that b</a:t>
            </a:r>
            <a:r>
              <a:rPr lang="en-GB" sz="1200" kern="1200">
                <a:solidFill>
                  <a:schemeClr val="tx1"/>
                </a:solidFill>
                <a:effectLst/>
                <a:latin typeface="+mn-lt"/>
                <a:ea typeface="+mn-ea"/>
                <a:cs typeface="+mn-cs"/>
              </a:rPr>
              <a:t>y the middle of the </a:t>
            </a:r>
            <a:r>
              <a:rPr lang="en-GB" sz="1200" kern="1200" err="1">
                <a:solidFill>
                  <a:schemeClr val="tx1"/>
                </a:solidFill>
                <a:effectLst/>
                <a:latin typeface="+mn-lt"/>
                <a:ea typeface="+mn-ea"/>
                <a:cs typeface="+mn-cs"/>
              </a:rPr>
              <a:t>1990s</a:t>
            </a:r>
            <a:r>
              <a:rPr lang="en-GB" sz="1200" kern="1200">
                <a:solidFill>
                  <a:schemeClr val="tx1"/>
                </a:solidFill>
                <a:effectLst/>
                <a:latin typeface="+mn-lt"/>
                <a:ea typeface="+mn-ea"/>
                <a:cs typeface="+mn-cs"/>
              </a:rPr>
              <a:t>, the waterfall process dominated the world of software. The field of Software Engineering was defined by it; and by the </a:t>
            </a:r>
            <a:r>
              <a:rPr lang="en-GB" sz="1200" kern="1200" err="1">
                <a:solidFill>
                  <a:schemeClr val="tx1"/>
                </a:solidFill>
                <a:effectLst/>
                <a:latin typeface="+mn-lt"/>
                <a:ea typeface="+mn-ea"/>
                <a:cs typeface="+mn-cs"/>
              </a:rPr>
              <a:t>catalog</a:t>
            </a:r>
            <a:r>
              <a:rPr lang="en-GB" sz="1200" kern="1200">
                <a:solidFill>
                  <a:schemeClr val="tx1"/>
                </a:solidFill>
                <a:effectLst/>
                <a:latin typeface="+mn-lt"/>
                <a:ea typeface="+mn-ea"/>
                <a:cs typeface="+mn-cs"/>
              </a:rPr>
              <a:t> of analysis and design documents that Architects, Designers, and Analysts were expected to produce. Coding was a detail — the least important part of the process. This attitude created a schism in the technical community. There were the elite Architects, Designers, and System Analysts who did the real engineering by satisfying the first two phases of the waterfall. And then there were the others who actually had to make everything work in the final phase. When the project got behind schedule, it was the development team</a:t>
            </a:r>
            <a:r>
              <a:rPr lang="en-GB" sz="1200" kern="1200" baseline="0">
                <a:solidFill>
                  <a:schemeClr val="tx1"/>
                </a:solidFill>
                <a:effectLst/>
                <a:latin typeface="+mn-lt"/>
                <a:ea typeface="+mn-ea"/>
                <a:cs typeface="+mn-cs"/>
              </a:rPr>
              <a:t> </a:t>
            </a:r>
            <a:r>
              <a:rPr lang="en-GB" sz="1200" kern="1200">
                <a:solidFill>
                  <a:schemeClr val="tx1"/>
                </a:solidFill>
                <a:effectLst/>
                <a:latin typeface="+mn-lt"/>
                <a:ea typeface="+mn-ea"/>
                <a:cs typeface="+mn-cs"/>
              </a:rPr>
              <a:t>who worked overtime. When the project failed, it was the developers who were blamed.</a:t>
            </a:r>
          </a:p>
          <a:p>
            <a:r>
              <a:rPr lang="en-GB" sz="1200" kern="1200">
                <a:solidFill>
                  <a:schemeClr val="tx1"/>
                </a:solidFill>
                <a:effectLst/>
                <a:latin typeface="+mn-lt"/>
                <a:ea typeface="+mn-ea"/>
                <a:cs typeface="+mn-cs"/>
              </a:rPr>
              <a:t>The attitudes of elitism were very real. Those who could </a:t>
            </a:r>
            <a:r>
              <a:rPr lang="en-GB" sz="1200" kern="1200" err="1">
                <a:solidFill>
                  <a:schemeClr val="tx1"/>
                </a:solidFill>
                <a:effectLst/>
                <a:latin typeface="+mn-lt"/>
                <a:ea typeface="+mn-ea"/>
                <a:cs typeface="+mn-cs"/>
              </a:rPr>
              <a:t>analyze</a:t>
            </a:r>
            <a:r>
              <a:rPr lang="en-GB" sz="1200" kern="1200">
                <a:solidFill>
                  <a:schemeClr val="tx1"/>
                </a:solidFill>
                <a:effectLst/>
                <a:latin typeface="+mn-lt"/>
                <a:ea typeface="+mn-ea"/>
                <a:cs typeface="+mn-cs"/>
              </a:rPr>
              <a:t> and design were considered too valuable to waste on mere coding. Code became the orphaned child of Software Engineering. By 1998, programmers everywhere were starting to reject the elitism of the Architects, Analysts, and Designers. They started complaining about the rigidity and weight of the waterfall methodology. And this</a:t>
            </a:r>
            <a:r>
              <a:rPr lang="en-GB" sz="1200" kern="1200" baseline="0">
                <a:solidFill>
                  <a:schemeClr val="tx1"/>
                </a:solidFill>
                <a:effectLst/>
                <a:latin typeface="+mn-lt"/>
                <a:ea typeface="+mn-ea"/>
                <a:cs typeface="+mn-cs"/>
              </a:rPr>
              <a:t> is one of the main causes that led to appearance of Agile. </a:t>
            </a:r>
            <a:r>
              <a:rPr lang="en-GB" sz="1200" i="1" kern="1200" baseline="0">
                <a:solidFill>
                  <a:schemeClr val="tx1"/>
                </a:solidFill>
                <a:effectLst/>
                <a:latin typeface="+mn-lt"/>
                <a:ea typeface="+mn-ea"/>
                <a:cs typeface="+mn-cs"/>
              </a:rPr>
              <a:t>[And we already know when and how agile manifesto appeared.]</a:t>
            </a:r>
            <a:endParaRPr lang="en-US" i="1"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In addition, </a:t>
            </a:r>
            <a:r>
              <a:rPr lang="en-GB"/>
              <a:t>The way people are organized, managed, and controlled in traditional approach is through "high command and control," a formalized and standardized approach. </a:t>
            </a:r>
            <a:r>
              <a:rPr lang="en-US"/>
              <a:t>The manager is given responsibility and authority over all decisions and plans.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Source:</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http://blog.guillermowinkler.com/blog/2012/09/02/waterfall-is-a-mindset/</a:t>
            </a:r>
          </a:p>
          <a:p>
            <a:pPr marL="0" marR="0" indent="0" algn="l" defTabSz="914400" rtl="0" eaLnBrk="1" fontAlgn="auto" latinLnBrk="0" hangingPunct="1">
              <a:lnSpc>
                <a:spcPct val="100000"/>
              </a:lnSpc>
              <a:spcBef>
                <a:spcPts val="0"/>
              </a:spcBef>
              <a:spcAft>
                <a:spcPts val="0"/>
              </a:spcAft>
              <a:buClrTx/>
              <a:buSzTx/>
              <a:buFontTx/>
              <a:buNone/>
              <a:tabLst/>
              <a:defRPr/>
            </a:pPr>
            <a:r>
              <a:rPr lang="en-US"/>
              <a:t>https://gist.github.com/joshwand/710960, </a:t>
            </a:r>
            <a:r>
              <a:rPr lang="en-GB" b="0"/>
              <a:t>What Killed Waterfall could Kill Agile,</a:t>
            </a:r>
            <a:r>
              <a:rPr lang="en-GB" b="1" baseline="0"/>
              <a:t> </a:t>
            </a:r>
            <a:r>
              <a:rPr lang="en-GB"/>
              <a:t>Robert C. Martin, 2010</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http://www.scrumalliance.org/community/articles/2013/january/traditional-and-agile-methods-an-interpretation</a:t>
            </a:r>
          </a:p>
          <a:p>
            <a:endParaRPr lang="en-US"/>
          </a:p>
          <a:p>
            <a:endParaRPr lang="en-US"/>
          </a:p>
          <a:p>
            <a:r>
              <a:rPr lang="en-US" baseline="0"/>
              <a:t>Robert C. Martin</a:t>
            </a:r>
          </a:p>
          <a:p>
            <a:r>
              <a:rPr lang="en-GB" b="1"/>
              <a:t>Robert Cecil Martin</a:t>
            </a:r>
            <a:r>
              <a:rPr lang="en-GB"/>
              <a:t> (born 1952), known colloquially as "Uncle Bob“</a:t>
            </a:r>
            <a:r>
              <a:rPr lang="en-GB" baseline="30000">
                <a:effectLst/>
              </a:rPr>
              <a:t>,</a:t>
            </a:r>
            <a:r>
              <a:rPr lang="en-GB"/>
              <a:t> is an American </a:t>
            </a:r>
            <a:r>
              <a:rPr lang="en-GB" u="none">
                <a:solidFill>
                  <a:schemeClr val="tx1"/>
                </a:solidFill>
                <a:hlinkClick r:id="rId3" tooltip="Software"/>
              </a:rPr>
              <a:t>software</a:t>
            </a:r>
            <a:r>
              <a:rPr lang="en-GB" u="none">
                <a:solidFill>
                  <a:schemeClr val="tx1"/>
                </a:solidFill>
              </a:rPr>
              <a:t> consultant and author. Martin has been a software professional since 1970 and an international software consultant since 1990. In 2001, he initiated the meeting of the group that created Agile Manifesto. He is also a leading member of the </a:t>
            </a:r>
            <a:r>
              <a:rPr lang="en-GB" u="none">
                <a:solidFill>
                  <a:schemeClr val="tx1"/>
                </a:solidFill>
                <a:hlinkClick r:id="rId4" tooltip="Software craftsmanship"/>
              </a:rPr>
              <a:t>software craftsmanship</a:t>
            </a:r>
            <a:r>
              <a:rPr lang="en-GB" u="none">
                <a:solidFill>
                  <a:schemeClr val="tx1"/>
                </a:solidFill>
              </a:rPr>
              <a:t> movement.</a:t>
            </a:r>
            <a:endParaRPr lang="en-US" u="none" baseline="0">
              <a:solidFill>
                <a:schemeClr val="tx1"/>
              </a:solidFill>
            </a:endParaRPr>
          </a:p>
          <a:p>
            <a:endParaRPr lang="en-US"/>
          </a:p>
          <a:p>
            <a:endParaRPr lang="en-US"/>
          </a:p>
          <a:p>
            <a:endParaRPr lang="en-US"/>
          </a:p>
          <a:p>
            <a:endParaRPr lang="en-GB"/>
          </a:p>
        </p:txBody>
      </p:sp>
      <p:sp>
        <p:nvSpPr>
          <p:cNvPr id="4" name="Slide Number Placeholder 3"/>
          <p:cNvSpPr>
            <a:spLocks noGrp="1"/>
          </p:cNvSpPr>
          <p:nvPr>
            <p:ph type="sldNum" sz="quarter" idx="10"/>
          </p:nvPr>
        </p:nvSpPr>
        <p:spPr/>
        <p:txBody>
          <a:bodyPr/>
          <a:lstStyle/>
          <a:p>
            <a:fld id="{DC59FDB4-792A-4C30-B3CA-9A37EF575B96}"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3523342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The goals of the daily stand-up are GIFTS. It helps:</a:t>
            </a:r>
          </a:p>
          <a:p>
            <a:r>
              <a:rPr lang="en-GB" b="1"/>
              <a:t>To help start the day well </a:t>
            </a:r>
            <a:r>
              <a:rPr lang="en-GB"/>
              <a:t>- should give energy, not take it. Energy comes from instilling a sense of purpose and urgency; a clear sense of the purpose and a clear understanding what needs to be done to achieve it. It's important to distinguish this from "false urgency", where people are geared up for activity but are without shared direction.</a:t>
            </a:r>
          </a:p>
          <a:p>
            <a:r>
              <a:rPr lang="en-GB" b="1"/>
              <a:t>To support improvement </a:t>
            </a:r>
            <a:r>
              <a:rPr lang="en-GB"/>
              <a:t>- We can't fix problems we don't know about so a large part of stand-ups is about exposing problems to allow us to improve. </a:t>
            </a:r>
            <a:r>
              <a:rPr lang="en-GB" b="0"/>
              <a:t>Improvement</a:t>
            </a:r>
            <a:r>
              <a:rPr lang="en-GB"/>
              <a:t> is not just about problem solving though. Sharing better techniques and ideas is also important.</a:t>
            </a:r>
          </a:p>
          <a:p>
            <a:r>
              <a:rPr lang="en-GB" b="1"/>
              <a:t>To reinforce focus on the right things </a:t>
            </a:r>
            <a:r>
              <a:rPr lang="en-GB"/>
              <a:t>- It is too easy to confuse effort with work. The stand-up should encourage a </a:t>
            </a:r>
            <a:r>
              <a:rPr lang="en-GB" b="1"/>
              <a:t>focus</a:t>
            </a:r>
            <a:r>
              <a:rPr lang="en-GB"/>
              <a:t> on moving work through the system in order to achieve our objectives, not encourage pointless activity.</a:t>
            </a:r>
          </a:p>
          <a:p>
            <a:r>
              <a:rPr lang="en-GB" b="1"/>
              <a:t>To reinforce the sense of TEAM - </a:t>
            </a:r>
            <a:r>
              <a:rPr lang="en-GB"/>
              <a:t>More so than artificial “team-building” exercises, effective </a:t>
            </a:r>
            <a:r>
              <a:rPr lang="en-GB" b="1"/>
              <a:t>teams</a:t>
            </a:r>
            <a:r>
              <a:rPr lang="en-GB"/>
              <a:t> are built by regularly communicating, working, and helping each other. This is also strongly tied with team members helping each other with shared obstacles. And an effective team is autonomous, otherwise known as self-managing.</a:t>
            </a:r>
            <a:endParaRPr lang="en-GB" b="1"/>
          </a:p>
          <a:p>
            <a:r>
              <a:rPr lang="en-GB" b="1"/>
              <a:t>To communicate what is going on - Status</a:t>
            </a:r>
            <a:r>
              <a:rPr lang="en-GB"/>
              <a:t> is about answering a couple questions:</a:t>
            </a:r>
          </a:p>
          <a:p>
            <a:r>
              <a:rPr lang="en-GB"/>
              <a:t>How is the work progressing?</a:t>
            </a:r>
          </a:p>
          <a:p>
            <a:r>
              <a:rPr lang="en-GB"/>
              <a:t>Is there anything else interesting that the team should know?</a:t>
            </a:r>
          </a:p>
          <a:p>
            <a:endParaRPr lang="en-GB" b="1"/>
          </a:p>
          <a:p>
            <a:r>
              <a:rPr lang="en-GB" b="1"/>
              <a:t>Where and when</a:t>
            </a:r>
            <a:r>
              <a:rPr lang="en-GB"/>
              <a:t>: </a:t>
            </a:r>
            <a:r>
              <a:rPr lang="en-GB" b="1"/>
              <a:t>Meet Where the Work Happens</a:t>
            </a:r>
          </a:p>
          <a:p>
            <a:r>
              <a:rPr lang="en-GB"/>
              <a:t>“Do the meeting in the </a:t>
            </a:r>
            <a:r>
              <a:rPr lang="en-GB" err="1"/>
              <a:t>gemba</a:t>
            </a:r>
            <a:r>
              <a:rPr lang="en-GB"/>
              <a:t>, not a conference room.”-- </a:t>
            </a:r>
            <a:r>
              <a:rPr lang="en-GB">
                <a:hlinkClick r:id="rId3"/>
              </a:rPr>
              <a:t>Marc </a:t>
            </a:r>
            <a:r>
              <a:rPr lang="en-GB" err="1">
                <a:hlinkClick r:id="rId3"/>
              </a:rPr>
              <a:t>Graban</a:t>
            </a:r>
            <a:r>
              <a:rPr lang="en-GB">
                <a:hlinkClick r:id="rId3"/>
              </a:rPr>
              <a:t>, "Video of a Daily Huddle at Everett Clinic“</a:t>
            </a:r>
            <a:endParaRPr lang="en-GB"/>
          </a:p>
          <a:p>
            <a:endParaRPr lang="en-GB"/>
          </a:p>
          <a:p>
            <a:r>
              <a:rPr lang="en-GB" b="1"/>
              <a:t>Fifteen Minutes or Less</a:t>
            </a:r>
          </a:p>
          <a:p>
            <a:r>
              <a:rPr lang="en-GB"/>
              <a:t>Most people will wander mentally when they are in long meetings. A long, droning meeting is a horrible, energy-draining way to start the day. A specific number helps remind us when to consider adjustment to reduce the time of the meeting.</a:t>
            </a:r>
          </a:p>
          <a:p>
            <a:endParaRPr lang="en-GB"/>
          </a:p>
          <a:p>
            <a:r>
              <a:rPr lang="en-GB" b="1"/>
              <a:t>Pass the Token</a:t>
            </a:r>
          </a:p>
          <a:p>
            <a:r>
              <a:rPr lang="en-GB"/>
              <a:t>With simple, predictable ordering mechanisms (e.g., </a:t>
            </a:r>
            <a:r>
              <a:rPr lang="en-GB" b="1"/>
              <a:t>Round Robin</a:t>
            </a:r>
            <a:r>
              <a:rPr lang="en-GB"/>
              <a:t>), it is very easy for participants to ignore other speakers until it is closer to their turn. There may be a tendency to think of other things rather than pay attention to what others are saying.</a:t>
            </a:r>
          </a:p>
          <a:p>
            <a:endParaRPr lang="en-GB"/>
          </a:p>
          <a:p>
            <a:endParaRPr lang="en-GB"/>
          </a:p>
          <a:p>
            <a:r>
              <a:rPr lang="en-GB" b="1"/>
              <a:t>Walk the Board</a:t>
            </a:r>
            <a:r>
              <a:rPr lang="en-GB"/>
              <a:t>, that is, structure the stand-up by walking through each work item that is displayed on Agile</a:t>
            </a:r>
            <a:r>
              <a:rPr lang="en-GB" baseline="0"/>
              <a:t> task board</a:t>
            </a:r>
            <a:r>
              <a:rPr lang="en-GB"/>
              <a:t>. With this board in place, the stand-up moves through each work item from end of process to start of process (e.g., right-to-left) and from highest-to-lowest priority (e.g., top-to-bottom). You may even explicitly indicate on the board what sequence should be used.</a:t>
            </a:r>
          </a:p>
          <a:p>
            <a:endParaRPr lang="en-GB"/>
          </a:p>
          <a:p>
            <a:pPr marL="0" marR="0" indent="0" algn="l" defTabSz="914400" rtl="0" eaLnBrk="1" fontAlgn="auto" latinLnBrk="0" hangingPunct="1">
              <a:lnSpc>
                <a:spcPct val="100000"/>
              </a:lnSpc>
              <a:spcBef>
                <a:spcPts val="0"/>
              </a:spcBef>
              <a:spcAft>
                <a:spcPts val="0"/>
              </a:spcAft>
              <a:buClrTx/>
              <a:buSzTx/>
              <a:buFontTx/>
              <a:buNone/>
              <a:tabLst/>
              <a:defRPr/>
            </a:pPr>
            <a:r>
              <a:rPr lang="en-GB"/>
              <a:t>Output:</a:t>
            </a:r>
            <a:r>
              <a:rPr lang="en-GB" baseline="0"/>
              <a:t> </a:t>
            </a:r>
            <a:r>
              <a:rPr lang="en-GB">
                <a:solidFill>
                  <a:schemeClr val="tx1"/>
                </a:solidFill>
              </a:rPr>
              <a:t>Improvement Board: </a:t>
            </a:r>
            <a:r>
              <a:rPr lang="en-GB" i="1">
                <a:solidFill>
                  <a:schemeClr val="tx1"/>
                </a:solidFill>
              </a:rPr>
              <a:t>Also Known As:</a:t>
            </a:r>
            <a:r>
              <a:rPr lang="en-GB">
                <a:solidFill>
                  <a:schemeClr val="tx1"/>
                </a:solidFill>
              </a:rPr>
              <a:t> Blockage Board, Impediment Board, Kaizen Newspaper</a:t>
            </a:r>
          </a:p>
          <a:p>
            <a:endParaRPr lang="en-GB"/>
          </a:p>
          <a:p>
            <a:endParaRPr lang="ro-RO"/>
          </a:p>
        </p:txBody>
      </p:sp>
      <p:sp>
        <p:nvSpPr>
          <p:cNvPr id="4" name="Slide Number Placeholder 3"/>
          <p:cNvSpPr>
            <a:spLocks noGrp="1"/>
          </p:cNvSpPr>
          <p:nvPr>
            <p:ph type="sldNum" sz="quarter" idx="10"/>
          </p:nvPr>
        </p:nvSpPr>
        <p:spPr/>
        <p:txBody>
          <a:bodyPr/>
          <a:lstStyle/>
          <a:p>
            <a:fld id="{DC59FDB4-792A-4C30-B3CA-9A37EF575B96}" type="slidenum">
              <a:rPr lang="en-GB" smtClean="0"/>
              <a:t>41</a:t>
            </a:fld>
            <a:endParaRPr lang="en-GB"/>
          </a:p>
        </p:txBody>
      </p:sp>
    </p:spTree>
    <p:extLst>
      <p:ext uri="{BB962C8B-B14F-4D97-AF65-F5344CB8AC3E}">
        <p14:creationId xmlns:p14="http://schemas.microsoft.com/office/powerpoint/2010/main" val="513652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42</a:t>
            </a:fld>
            <a:endParaRPr lang="en-GB"/>
          </a:p>
        </p:txBody>
      </p:sp>
    </p:spTree>
    <p:extLst>
      <p:ext uri="{BB962C8B-B14F-4D97-AF65-F5344CB8AC3E}">
        <p14:creationId xmlns:p14="http://schemas.microsoft.com/office/powerpoint/2010/main" val="200077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Picture from: http://manu40k.free.fr/articleScrum.pdf</a:t>
            </a:r>
          </a:p>
          <a:p>
            <a:endParaRPr lang="en-US"/>
          </a:p>
          <a:p>
            <a:r>
              <a:rPr lang="en-US"/>
              <a:t>Source: http://www.mountaingoatsoftware.com/agile/scrum/sprint-review-meeting</a:t>
            </a:r>
            <a:endParaRPr lang="en-GB"/>
          </a:p>
          <a:p>
            <a:endParaRPr lang="en-GB"/>
          </a:p>
          <a:p>
            <a:r>
              <a:rPr lang="en-GB"/>
              <a:t>In </a:t>
            </a:r>
            <a:r>
              <a:rPr lang="en-GB">
                <a:hlinkClick r:id="rId3"/>
              </a:rPr>
              <a:t>Scrum</a:t>
            </a:r>
            <a:r>
              <a:rPr lang="en-GB"/>
              <a:t>, each sprint is required to deliver a potentially shippable product increment. This means that at the end of each sprint, the team has produced a coded, tested and usable piece of software.</a:t>
            </a:r>
          </a:p>
          <a:p>
            <a:r>
              <a:rPr lang="en-GB"/>
              <a:t>So at the end of each sprint, a sprint review meeting is held. During this meeting, the Scrum team shows what they accomplished during the sprint. Typically this takes the form of a demo of the new features.</a:t>
            </a:r>
          </a:p>
          <a:p>
            <a:r>
              <a:rPr lang="en-GB"/>
              <a:t>The sprint review meeting is intentionally kept very informal, typically with rules forbidding the use of PowerPoint slides and allowing no more than two hours of preparation time for the meeting. A sprint review meeting should not become a distraction or significant detour for the team; rather, it should be a natural result of the sprint.</a:t>
            </a:r>
          </a:p>
          <a:p>
            <a:r>
              <a:rPr lang="en-GB"/>
              <a:t>Participants in the sprint review typically include the product owner, the Scrum team, the </a:t>
            </a:r>
            <a:r>
              <a:rPr lang="en-GB" err="1"/>
              <a:t>ScrumMaster</a:t>
            </a:r>
            <a:r>
              <a:rPr lang="en-GB"/>
              <a:t>, management, customers and developers from other projects.</a:t>
            </a:r>
          </a:p>
          <a:p>
            <a:r>
              <a:rPr lang="en-GB"/>
              <a:t>During the sprint review, the project is assessed against the sprint goal determined during the sprint planning meeting. Ideally, the team has completed each product backlog item brought into the sprint, but it's more important that they achieve the overall goal of the sprint.</a:t>
            </a:r>
          </a:p>
          <a:p>
            <a:pPr marL="0" marR="0" indent="0" algn="l" defTabSz="914400" rtl="0" eaLnBrk="1" fontAlgn="auto" latinLnBrk="0" hangingPunct="1">
              <a:lnSpc>
                <a:spcPct val="100000"/>
              </a:lnSpc>
              <a:spcBef>
                <a:spcPts val="0"/>
              </a:spcBef>
              <a:spcAft>
                <a:spcPts val="0"/>
              </a:spcAft>
              <a:buClrTx/>
              <a:buSzTx/>
              <a:buFontTx/>
              <a:buNone/>
              <a:tabLst/>
              <a:defRPr/>
            </a:pPr>
            <a:r>
              <a:rPr lang="en-US" b="0">
                <a:solidFill>
                  <a:schemeClr val="tx1"/>
                </a:solidFill>
              </a:rPr>
              <a:t>It will definitely not contain PowerPoint slides</a:t>
            </a:r>
            <a:endParaRPr lang="en-GB" b="0">
              <a:solidFill>
                <a:schemeClr val="tx1"/>
              </a:solidFill>
            </a:endParaRPr>
          </a:p>
          <a:p>
            <a:endParaRPr lang="en-GB"/>
          </a:p>
          <a:p>
            <a:pPr marL="285750" indent="-285750">
              <a:buFont typeface="Arial" panose="020B0604020202020204" pitchFamily="34" charset="0"/>
              <a:buChar char="•"/>
            </a:pPr>
            <a:r>
              <a:rPr lang="en-US" altLang="en-US" b="0">
                <a:solidFill>
                  <a:schemeClr val="tx1"/>
                </a:solidFill>
              </a:rPr>
              <a:t>Agile SCRUM relies heavy on customer feedback, usually he needs to see a  baseline (i.e. the wrong product) to identify what he actually wants or needs.</a:t>
            </a:r>
          </a:p>
          <a:p>
            <a:pPr marL="285750" indent="-285750">
              <a:buFont typeface="Arial" panose="020B0604020202020204" pitchFamily="34" charset="0"/>
              <a:buChar char="•"/>
            </a:pPr>
            <a:r>
              <a:rPr lang="en-US" altLang="en-US" b="0">
                <a:solidFill>
                  <a:schemeClr val="tx1"/>
                </a:solidFill>
              </a:rPr>
              <a:t>Sprint Review meeting must encourage the client to provide feedback on current product value and to adapt and decide on the next improvement that will add the most value.</a:t>
            </a:r>
          </a:p>
          <a:p>
            <a:pPr marL="285750" indent="-285750">
              <a:buFont typeface="Arial" panose="020B0604020202020204" pitchFamily="34" charset="0"/>
              <a:buChar char="•"/>
            </a:pPr>
            <a:r>
              <a:rPr lang="en-US" altLang="en-US" b="0">
                <a:solidFill>
                  <a:schemeClr val="tx1"/>
                </a:solidFill>
              </a:rPr>
              <a:t>The Team will highlight the challenges and obstacles they encountered while delivering the current product version.</a:t>
            </a:r>
          </a:p>
          <a:p>
            <a:pPr marL="285750" indent="-285750">
              <a:buFont typeface="Arial" panose="020B0604020202020204" pitchFamily="34" charset="0"/>
              <a:buChar char="•"/>
            </a:pPr>
            <a:r>
              <a:rPr lang="en-US" altLang="en-US" b="0">
                <a:solidFill>
                  <a:schemeClr val="tx1"/>
                </a:solidFill>
              </a:rPr>
              <a:t>Client and/or Product Owner will decide if the user stories presented are “Done” or not.</a:t>
            </a:r>
          </a:p>
          <a:p>
            <a:pPr marL="285750" indent="-285750">
              <a:buFont typeface="Arial" panose="020B0604020202020204" pitchFamily="34" charset="0"/>
              <a:buChar char="•"/>
            </a:pPr>
            <a:r>
              <a:rPr lang="en-US" altLang="en-US" b="0">
                <a:solidFill>
                  <a:schemeClr val="tx1"/>
                </a:solidFill>
              </a:rPr>
              <a:t>A preliminary Product Backlog prioritization takes place during Sprint Review</a:t>
            </a:r>
          </a:p>
          <a:p>
            <a:endParaRPr lang="en-GB"/>
          </a:p>
          <a:p>
            <a:pPr marL="0" marR="0" indent="0" algn="l" defTabSz="914400" rtl="0" eaLnBrk="1" fontAlgn="auto" latinLnBrk="0" hangingPunct="1">
              <a:lnSpc>
                <a:spcPct val="100000"/>
              </a:lnSpc>
              <a:spcBef>
                <a:spcPts val="0"/>
              </a:spcBef>
              <a:spcAft>
                <a:spcPts val="0"/>
              </a:spcAft>
              <a:buClrTx/>
              <a:buSzTx/>
              <a:buFontTx/>
              <a:buNone/>
              <a:tabLst/>
              <a:defRPr/>
            </a:pPr>
            <a:r>
              <a:rPr lang="en-US" b="0">
                <a:solidFill>
                  <a:schemeClr val="tx2">
                    <a:lumMod val="50000"/>
                  </a:schemeClr>
                </a:solidFill>
              </a:rPr>
              <a:t>A meeting when we learn from what it has been done / experienced during the sprint LEARN and Respond part of an increment's inspect-and-adapt cycle. </a:t>
            </a:r>
          </a:p>
          <a:p>
            <a:endParaRPr lang="en-GB"/>
          </a:p>
          <a:p>
            <a:endParaRPr lang="ro-RO"/>
          </a:p>
        </p:txBody>
      </p:sp>
      <p:sp>
        <p:nvSpPr>
          <p:cNvPr id="4" name="Slide Number Placeholder 3"/>
          <p:cNvSpPr>
            <a:spLocks noGrp="1"/>
          </p:cNvSpPr>
          <p:nvPr>
            <p:ph type="sldNum" sz="quarter" idx="10"/>
          </p:nvPr>
        </p:nvSpPr>
        <p:spPr/>
        <p:txBody>
          <a:bodyPr/>
          <a:lstStyle/>
          <a:p>
            <a:fld id="{DC59FDB4-792A-4C30-B3CA-9A37EF575B96}" type="slidenum">
              <a:rPr lang="en-GB" smtClean="0"/>
              <a:t>43</a:t>
            </a:fld>
            <a:endParaRPr lang="en-GB"/>
          </a:p>
        </p:txBody>
      </p:sp>
    </p:spTree>
    <p:extLst>
      <p:ext uri="{BB962C8B-B14F-4D97-AF65-F5344CB8AC3E}">
        <p14:creationId xmlns:p14="http://schemas.microsoft.com/office/powerpoint/2010/main" val="4066754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http://www.dummies.com/how-to/content/the-agile-management-sprint-review.html</a:t>
            </a:r>
          </a:p>
          <a:p>
            <a:endParaRPr lang="en-US"/>
          </a:p>
          <a:p>
            <a:r>
              <a:rPr lang="en-GB"/>
              <a:t>The sprint review usually takes place later in the day on the last day of the sprint, often a Friday. One of the rules of scrum is to spend no more than one hour in a sprint review meeting for every week of the sprint.  </a:t>
            </a:r>
          </a:p>
          <a:p>
            <a:pPr marL="0" marR="0" indent="0" algn="l" defTabSz="914400" rtl="0" eaLnBrk="1" fontAlgn="auto" latinLnBrk="0" hangingPunct="1">
              <a:lnSpc>
                <a:spcPct val="100000"/>
              </a:lnSpc>
              <a:spcBef>
                <a:spcPts val="0"/>
              </a:spcBef>
              <a:spcAft>
                <a:spcPts val="0"/>
              </a:spcAft>
              <a:buClrTx/>
              <a:buSzTx/>
              <a:buFontTx/>
              <a:buNone/>
              <a:tabLst/>
              <a:defRPr/>
            </a:pPr>
            <a:r>
              <a:rPr lang="en-GB"/>
              <a:t>Logistics:</a:t>
            </a:r>
            <a:r>
              <a:rPr lang="en-GB" baseline="0"/>
              <a:t> </a:t>
            </a:r>
            <a:r>
              <a:rPr lang="en-GB" b="0">
                <a:solidFill>
                  <a:schemeClr val="tx1"/>
                </a:solidFill>
              </a:rPr>
              <a:t>Takes place in the last day of the sprint  (phone conference and </a:t>
            </a:r>
            <a:r>
              <a:rPr lang="en-GB" b="0" err="1">
                <a:solidFill>
                  <a:schemeClr val="tx1"/>
                </a:solidFill>
              </a:rPr>
              <a:t>Webex</a:t>
            </a:r>
            <a:r>
              <a:rPr lang="en-GB" b="0">
                <a:solidFill>
                  <a:schemeClr val="tx1"/>
                </a:solidFill>
              </a:rPr>
              <a:t> session)</a:t>
            </a:r>
          </a:p>
          <a:p>
            <a:r>
              <a:rPr lang="en-GB"/>
              <a:t>Guidelines for your sprint review meeting: </a:t>
            </a:r>
          </a:p>
          <a:p>
            <a:pPr marL="0" marR="0" indent="0" algn="l" defTabSz="914400" rtl="0" eaLnBrk="1" fontAlgn="auto" latinLnBrk="0" hangingPunct="1">
              <a:lnSpc>
                <a:spcPct val="100000"/>
              </a:lnSpc>
              <a:spcBef>
                <a:spcPts val="0"/>
              </a:spcBef>
              <a:spcAft>
                <a:spcPts val="0"/>
              </a:spcAft>
              <a:buClrTx/>
              <a:buSzTx/>
              <a:buFontTx/>
              <a:buNone/>
              <a:tabLst/>
              <a:defRPr/>
            </a:pPr>
            <a:r>
              <a:rPr lang="en-GB" b="0">
                <a:solidFill>
                  <a:schemeClr val="tx1"/>
                </a:solidFill>
              </a:rPr>
              <a:t>Pre-demo story validation are highly recommended if possible.</a:t>
            </a:r>
            <a:endParaRPr lang="en-GB" b="1"/>
          </a:p>
          <a:p>
            <a:r>
              <a:rPr lang="en-GB"/>
              <a:t>No PowerPoint slides! Refer to the sprint backlog if you need to display a list of completed user stories.</a:t>
            </a:r>
          </a:p>
          <a:p>
            <a:r>
              <a:rPr lang="en-GB"/>
              <a:t>The entire scrum team should participate in the meeting.</a:t>
            </a:r>
          </a:p>
          <a:p>
            <a:r>
              <a:rPr lang="en-GB"/>
              <a:t>Anyone who is interested in the meeting may attend. The project stakeholders, the summer interns, and the CEO could all theoretically be in a sprint review.</a:t>
            </a:r>
          </a:p>
          <a:p>
            <a:r>
              <a:rPr lang="en-GB"/>
              <a:t>The product owner introduces the release goal, the sprint goal, and the new capabilities included.</a:t>
            </a:r>
          </a:p>
          <a:p>
            <a:pPr marL="0" marR="0" lvl="1" indent="0" algn="l" defTabSz="914400" rtl="0" eaLnBrk="1" fontAlgn="auto" latinLnBrk="0" hangingPunct="1">
              <a:lnSpc>
                <a:spcPct val="100000"/>
              </a:lnSpc>
              <a:spcBef>
                <a:spcPts val="0"/>
              </a:spcBef>
              <a:spcAft>
                <a:spcPts val="0"/>
              </a:spcAft>
              <a:buClrTx/>
              <a:buSzTx/>
              <a:buFontTx/>
              <a:buNone/>
              <a:tabLst/>
              <a:defRPr/>
            </a:pPr>
            <a:r>
              <a:rPr lang="en-GB"/>
              <a:t>The development team demonstrates what it completed during the sprint. Typically, the development team showcases new features or architecture. </a:t>
            </a:r>
            <a:r>
              <a:rPr lang="en-GB">
                <a:solidFill>
                  <a:schemeClr val="tx1"/>
                </a:solidFill>
              </a:rPr>
              <a:t>Incomplete developed or tested user stories will not be presented (99,9% of an user story done is considered not done)</a:t>
            </a:r>
            <a:endParaRPr lang="en-GB"/>
          </a:p>
          <a:p>
            <a:r>
              <a:rPr lang="en-GB"/>
              <a:t>The demonstration should be on equipment as close as possible to the planned production environment. For example, if you are creating a mobile application, present the features on a smartphone — perhaps hooked up to a monitor — rather than a laptop.</a:t>
            </a:r>
          </a:p>
          <a:p>
            <a:r>
              <a:rPr lang="en-GB"/>
              <a:t>The stakeholders can ask questions and provide feedback on the demonstrated product.</a:t>
            </a:r>
          </a:p>
          <a:p>
            <a:r>
              <a:rPr lang="en-GB"/>
              <a:t>No non-disclosed rigged functionality, such as hard-coded values and other programming shortcuts that make the application look more mature than it currently is.</a:t>
            </a:r>
          </a:p>
          <a:p>
            <a:r>
              <a:rPr lang="en-GB"/>
              <a:t>The product owner can lead a discussion about what is coming next based on the features just presented and new items that have been added to the product backlog during the current sprint.</a:t>
            </a:r>
          </a:p>
          <a:p>
            <a:endParaRPr lang="en-GB"/>
          </a:p>
          <a:p>
            <a:r>
              <a:rPr lang="en-US" b="0">
                <a:solidFill>
                  <a:schemeClr val="tx1"/>
                </a:solidFill>
              </a:rPr>
              <a:t>Last part of the Sprint Review Meeting will be used to:</a:t>
            </a:r>
          </a:p>
          <a:p>
            <a:pPr marL="285750" indent="-285750">
              <a:buFont typeface="Arial" panose="020B0604020202020204" pitchFamily="34" charset="0"/>
              <a:buChar char="•"/>
            </a:pPr>
            <a:r>
              <a:rPr lang="en-US" b="0">
                <a:solidFill>
                  <a:schemeClr val="tx1"/>
                </a:solidFill>
              </a:rPr>
              <a:t>Establish the added value of the User Stories delivered in the current Sprint, how the product has been improved</a:t>
            </a:r>
          </a:p>
          <a:p>
            <a:pPr marL="285750" indent="-285750">
              <a:buFont typeface="Arial" panose="020B0604020202020204" pitchFamily="34" charset="0"/>
              <a:buChar char="•"/>
            </a:pPr>
            <a:r>
              <a:rPr lang="en-US" b="0">
                <a:solidFill>
                  <a:schemeClr val="tx1"/>
                </a:solidFill>
              </a:rPr>
              <a:t>User stories prioritization opportunity taking into account of what has been delivered in the current Sprint:</a:t>
            </a:r>
          </a:p>
          <a:p>
            <a:pPr marL="1543050" lvl="2" indent="-285750"/>
            <a:r>
              <a:rPr lang="en-US" sz="1600">
                <a:solidFill>
                  <a:schemeClr val="tx1"/>
                </a:solidFill>
              </a:rPr>
              <a:t>Which user story from Product Backlog will add the most value to the product based on existing functionalities</a:t>
            </a:r>
          </a:p>
          <a:p>
            <a:pPr marL="1543050" lvl="2" indent="-285750"/>
            <a:r>
              <a:rPr lang="en-US" sz="1600">
                <a:solidFill>
                  <a:schemeClr val="tx1"/>
                </a:solidFill>
              </a:rPr>
              <a:t>Based on feedback collected Product Owner might add/remove/update user stories from Product Backlog</a:t>
            </a:r>
          </a:p>
          <a:p>
            <a:pPr marL="1543050" lvl="2" indent="-285750"/>
            <a:endParaRPr lang="en-US" b="0">
              <a:solidFill>
                <a:schemeClr val="tx1"/>
              </a:solidFill>
            </a:endParaRPr>
          </a:p>
          <a:p>
            <a:pPr marL="285750" indent="-285750">
              <a:buFont typeface="Arial" panose="020B0604020202020204" pitchFamily="34" charset="0"/>
              <a:buChar char="•"/>
            </a:pPr>
            <a:r>
              <a:rPr lang="en-US" b="0">
                <a:solidFill>
                  <a:schemeClr val="tx1"/>
                </a:solidFill>
              </a:rPr>
              <a:t>Improvement opportunity from a technical and business point of view :</a:t>
            </a:r>
          </a:p>
          <a:p>
            <a:pPr marL="1543050" lvl="2" indent="-285750"/>
            <a:r>
              <a:rPr lang="en-US" sz="1600"/>
              <a:t>Which technical pitfall can be avoided in the next sprint</a:t>
            </a:r>
          </a:p>
          <a:p>
            <a:pPr marL="1543050" lvl="2" indent="-285750"/>
            <a:r>
              <a:rPr lang="en-US" sz="1600"/>
              <a:t>Identify the possible the impediments</a:t>
            </a:r>
          </a:p>
          <a:p>
            <a:pPr marL="1543050" lvl="2" indent="-285750"/>
            <a:r>
              <a:rPr lang="en-US" sz="1600"/>
              <a:t>Highlight the blockers encountered in the current sprint</a:t>
            </a:r>
          </a:p>
          <a:p>
            <a:endParaRPr lang="en-GB"/>
          </a:p>
          <a:p>
            <a:r>
              <a:rPr lang="en-GB"/>
              <a:t>Demo Preparation:</a:t>
            </a:r>
          </a:p>
          <a:p>
            <a:pPr marL="285750" lvl="1" indent="-285750">
              <a:buFont typeface="Arial" panose="020B0604020202020204" pitchFamily="34" charset="0"/>
              <a:buChar char="•"/>
            </a:pPr>
            <a:r>
              <a:rPr lang="en-US"/>
              <a:t>Select the environment where the demo will be held (good practice indicates a persistent environment, like pre-production)</a:t>
            </a:r>
            <a:endParaRPr lang="en-US" b="0"/>
          </a:p>
          <a:p>
            <a:pPr marL="285750" lvl="1" indent="-285750">
              <a:buFont typeface="Arial" panose="020B0604020202020204" pitchFamily="34" charset="0"/>
              <a:buChar char="•"/>
            </a:pPr>
            <a:r>
              <a:rPr lang="en-US" b="0"/>
              <a:t>Prepare Demo data</a:t>
            </a:r>
          </a:p>
          <a:p>
            <a:pPr marL="285750" lvl="1" indent="-285750">
              <a:buFont typeface="Arial" panose="020B0604020202020204" pitchFamily="34" charset="0"/>
              <a:buChar char="•"/>
            </a:pPr>
            <a:r>
              <a:rPr lang="en-US" b="0"/>
              <a:t>Prepare a script workflow</a:t>
            </a:r>
          </a:p>
          <a:p>
            <a:pPr marL="285750" lvl="1" indent="-285750">
              <a:buFont typeface="Arial" panose="020B0604020202020204" pitchFamily="34" charset="0"/>
              <a:buChar char="•"/>
            </a:pPr>
            <a:r>
              <a:rPr lang="en-US"/>
              <a:t>Decide who will do the Demo, before the Demo!</a:t>
            </a:r>
          </a:p>
          <a:p>
            <a:pPr marL="285750" lvl="1" indent="-285750">
              <a:buFont typeface="Arial" panose="020B0604020202020204" pitchFamily="34" charset="0"/>
              <a:buChar char="•"/>
            </a:pPr>
            <a:r>
              <a:rPr lang="en-US" b="0"/>
              <a:t>DO A Dry Run </a:t>
            </a:r>
            <a:r>
              <a:rPr lang="en-US"/>
              <a:t> (</a:t>
            </a:r>
            <a:r>
              <a:rPr lang="en-US" b="0"/>
              <a:t>Rehearsal) - </a:t>
            </a:r>
            <a:r>
              <a:rPr lang="en-GB">
                <a:solidFill>
                  <a:schemeClr val="tx1"/>
                </a:solidFill>
              </a:rPr>
              <a:t>The team prepares for the review session, decide on how the work done will be presented: business workflow, individual user stories, functional workflow, etc.</a:t>
            </a:r>
            <a:endParaRPr lang="en-US" b="0"/>
          </a:p>
          <a:p>
            <a:pPr marL="285750" lvl="1" indent="-285750">
              <a:buFont typeface="Arial" panose="020B0604020202020204" pitchFamily="34" charset="0"/>
              <a:buChar char="•"/>
            </a:pPr>
            <a:r>
              <a:rPr lang="en-US" b="0"/>
              <a:t>Manage the expectations</a:t>
            </a:r>
          </a:p>
          <a:p>
            <a:pPr marL="285750" lvl="1" indent="-285750">
              <a:buFont typeface="Arial" panose="020B0604020202020204" pitchFamily="34" charset="0"/>
              <a:buChar char="•"/>
            </a:pPr>
            <a:r>
              <a:rPr lang="en-US" b="0"/>
              <a:t>Estimate the time required to go through all the user stories; usually for a 2 weeks sprint the sprint </a:t>
            </a:r>
            <a:r>
              <a:rPr lang="en-US"/>
              <a:t>review </a:t>
            </a:r>
            <a:r>
              <a:rPr lang="en-US" b="0"/>
              <a:t>will take  2 hours</a:t>
            </a:r>
            <a:r>
              <a:rPr lang="en-US"/>
              <a:t>! </a:t>
            </a:r>
            <a:r>
              <a:rPr lang="en-US" b="0"/>
              <a:t> Allocate time for outstanding defects walkthrough.</a:t>
            </a:r>
          </a:p>
          <a:p>
            <a:pPr marL="285750" lvl="1" indent="-285750">
              <a:buFont typeface="Arial" panose="020B0604020202020204" pitchFamily="34" charset="0"/>
              <a:buChar char="•"/>
            </a:pPr>
            <a:r>
              <a:rPr lang="en-GB">
                <a:solidFill>
                  <a:schemeClr val="tx1"/>
                </a:solidFill>
              </a:rPr>
              <a:t>Incomplete developed or tested user stories will not be presented (99,9% of an user story done is considered not done).</a:t>
            </a:r>
            <a:endParaRPr lang="en-US">
              <a:solidFill>
                <a:schemeClr val="tx1"/>
              </a:solidFill>
            </a:endParaRPr>
          </a:p>
          <a:p>
            <a:r>
              <a:rPr lang="en-US" b="1"/>
              <a:t>Source: http://www.dummies.com/how-to/content/the-agile-management-sprint-review.html</a:t>
            </a:r>
            <a:endParaRPr lang="en-GB" b="1"/>
          </a:p>
          <a:p>
            <a:r>
              <a:rPr lang="en-GB" b="1"/>
              <a:t>Preparing for an agile sprint review</a:t>
            </a:r>
          </a:p>
          <a:p>
            <a:r>
              <a:rPr lang="en-US" b="1"/>
              <a:t>Logistics:</a:t>
            </a:r>
          </a:p>
          <a:p>
            <a:pPr marL="285750" lvl="1" indent="-285750">
              <a:buFont typeface="Arial" panose="020B0604020202020204" pitchFamily="34" charset="0"/>
              <a:buChar char="•"/>
            </a:pPr>
            <a:r>
              <a:rPr lang="en-US" b="0"/>
              <a:t>Scenery</a:t>
            </a:r>
          </a:p>
          <a:p>
            <a:pPr marL="1228725" lvl="2" indent="-285750"/>
            <a:r>
              <a:rPr lang="en-US" sz="1500">
                <a:solidFill>
                  <a:schemeClr val="tx1"/>
                </a:solidFill>
              </a:rPr>
              <a:t>Book the rooms, check the projector, screen sharing tools etc…</a:t>
            </a:r>
          </a:p>
          <a:p>
            <a:pPr marL="1228725" lvl="2" indent="-285750"/>
            <a:r>
              <a:rPr lang="en-US" sz="1500">
                <a:solidFill>
                  <a:schemeClr val="tx1"/>
                </a:solidFill>
              </a:rPr>
              <a:t>Be there 15 minutes (or more) earlier to prepare</a:t>
            </a:r>
            <a:endParaRPr lang="en-GB" b="1"/>
          </a:p>
          <a:p>
            <a:r>
              <a:rPr lang="en-GB"/>
              <a:t>Preparation for an agile sprint review meeting should not take more than a few minutes at most. The sprint review focuses on demonstrating what the development team has done. Knowing the completed user stories and being ready to demonstrate those stories' functionality prepares you to confidently start the sprint review meeting.</a:t>
            </a:r>
          </a:p>
          <a:p>
            <a:r>
              <a:rPr lang="en-GB"/>
              <a:t>Preparing for the sprint review meeting involves the product owner and the development team. The product owner needs to know which user stories the development team completed during the sprint. The development team needs to be ready to demonstrate completed, shippable functionality.</a:t>
            </a:r>
          </a:p>
          <a:p>
            <a:r>
              <a:rPr lang="en-GB"/>
              <a:t>For the development team to demonstrate the product in the sprint review, it must be complete according to the definition of done:</a:t>
            </a:r>
          </a:p>
          <a:p>
            <a:r>
              <a:rPr lang="en-GB"/>
              <a:t>Developed</a:t>
            </a:r>
          </a:p>
          <a:p>
            <a:r>
              <a:rPr lang="en-GB"/>
              <a:t>Tested</a:t>
            </a:r>
          </a:p>
          <a:p>
            <a:r>
              <a:rPr lang="en-GB"/>
              <a:t>Integrated</a:t>
            </a:r>
          </a:p>
          <a:p>
            <a:r>
              <a:rPr lang="en-GB"/>
              <a:t>Documented</a:t>
            </a:r>
          </a:p>
          <a:p>
            <a:r>
              <a:rPr lang="en-GB"/>
              <a:t>As user stories are completed throughout the sprint, the product owner and development team should check that the product meets these standards. This continuous validation throughout the sprint reduces end-of-sprint risks and helps the scrum team spend as little time as possible preparing for the sprint review.</a:t>
            </a:r>
          </a:p>
          <a:p>
            <a:endParaRPr lang="en-GB"/>
          </a:p>
          <a:p>
            <a:endParaRPr lang="en-GB"/>
          </a:p>
          <a:p>
            <a:endParaRPr lang="ro-RO"/>
          </a:p>
        </p:txBody>
      </p:sp>
      <p:sp>
        <p:nvSpPr>
          <p:cNvPr id="4" name="Slide Number Placeholder 3"/>
          <p:cNvSpPr>
            <a:spLocks noGrp="1"/>
          </p:cNvSpPr>
          <p:nvPr>
            <p:ph type="sldNum" sz="quarter" idx="10"/>
          </p:nvPr>
        </p:nvSpPr>
        <p:spPr/>
        <p:txBody>
          <a:bodyPr/>
          <a:lstStyle/>
          <a:p>
            <a:fld id="{DC59FDB4-792A-4C30-B3CA-9A37EF575B96}" type="slidenum">
              <a:rPr lang="en-GB" smtClean="0"/>
              <a:t>44</a:t>
            </a:fld>
            <a:endParaRPr lang="en-GB"/>
          </a:p>
        </p:txBody>
      </p:sp>
    </p:spTree>
    <p:extLst>
      <p:ext uri="{BB962C8B-B14F-4D97-AF65-F5344CB8AC3E}">
        <p14:creationId xmlns:p14="http://schemas.microsoft.com/office/powerpoint/2010/main" val="1600628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45</a:t>
            </a:fld>
            <a:endParaRPr lang="en-GB"/>
          </a:p>
        </p:txBody>
      </p:sp>
    </p:spTree>
    <p:extLst>
      <p:ext uri="{BB962C8B-B14F-4D97-AF65-F5344CB8AC3E}">
        <p14:creationId xmlns:p14="http://schemas.microsoft.com/office/powerpoint/2010/main" val="1617193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Picture from: http://manu40k.free.fr/articleScrum.pdf</a:t>
            </a:r>
            <a:endParaRPr lang="en-GB"/>
          </a:p>
          <a:p>
            <a:r>
              <a:rPr lang="en-GB"/>
              <a:t>http://www.mountaingoatsoftware.com/agile/scrum/sprint-retrospective/</a:t>
            </a:r>
          </a:p>
          <a:p>
            <a:r>
              <a:rPr lang="en-US"/>
              <a:t>Book: </a:t>
            </a:r>
            <a:r>
              <a:rPr lang="en-GB" sz="1200" b="1" i="0" kern="1200">
                <a:solidFill>
                  <a:schemeClr val="tx1"/>
                </a:solidFill>
                <a:effectLst/>
                <a:latin typeface="+mn-lt"/>
                <a:ea typeface="+mn-ea"/>
                <a:cs typeface="+mn-cs"/>
              </a:rPr>
              <a:t>Agile Retrospectives</a:t>
            </a:r>
            <a:r>
              <a:rPr lang="en-GB" sz="1200" b="0" i="0" kern="1200">
                <a:solidFill>
                  <a:schemeClr val="tx1"/>
                </a:solidFill>
                <a:effectLst/>
                <a:latin typeface="+mn-lt"/>
                <a:ea typeface="+mn-ea"/>
                <a:cs typeface="+mn-cs"/>
              </a:rPr>
              <a:t>: </a:t>
            </a:r>
            <a:r>
              <a:rPr lang="en-GB" sz="1200" b="1" i="0" kern="1200">
                <a:solidFill>
                  <a:schemeClr val="tx1"/>
                </a:solidFill>
                <a:effectLst/>
                <a:latin typeface="+mn-lt"/>
                <a:ea typeface="+mn-ea"/>
                <a:cs typeface="+mn-cs"/>
              </a:rPr>
              <a:t>Making Good Teams Great</a:t>
            </a:r>
            <a:r>
              <a:rPr lang="en-GB" sz="1200" b="0" i="0" kern="1200">
                <a:solidFill>
                  <a:schemeClr val="tx1"/>
                </a:solidFill>
                <a:effectLst/>
                <a:latin typeface="+mn-lt"/>
                <a:ea typeface="+mn-ea"/>
                <a:cs typeface="+mn-cs"/>
              </a:rPr>
              <a:t> [Esther Derby, Diana Larsen, Ken </a:t>
            </a:r>
            <a:r>
              <a:rPr lang="en-GB" sz="1200" b="0" i="0" kern="1200" err="1">
                <a:solidFill>
                  <a:schemeClr val="tx1"/>
                </a:solidFill>
                <a:effectLst/>
                <a:latin typeface="+mn-lt"/>
                <a:ea typeface="+mn-ea"/>
                <a:cs typeface="+mn-cs"/>
              </a:rPr>
              <a:t>Schwaber</a:t>
            </a:r>
            <a:r>
              <a:rPr lang="en-GB" sz="1200" b="0" i="0" kern="1200">
                <a:solidFill>
                  <a:schemeClr val="tx1"/>
                </a:solidFill>
                <a:effectLst/>
                <a:latin typeface="+mn-lt"/>
                <a:ea typeface="+mn-ea"/>
                <a:cs typeface="+mn-cs"/>
              </a:rPr>
              <a:t>]</a:t>
            </a:r>
            <a:endParaRPr lang="en-GB"/>
          </a:p>
          <a:p>
            <a:endParaRPr lang="ro-RO"/>
          </a:p>
        </p:txBody>
      </p:sp>
      <p:sp>
        <p:nvSpPr>
          <p:cNvPr id="4" name="Slide Number Placeholder 3"/>
          <p:cNvSpPr>
            <a:spLocks noGrp="1"/>
          </p:cNvSpPr>
          <p:nvPr>
            <p:ph type="sldNum" sz="quarter" idx="10"/>
          </p:nvPr>
        </p:nvSpPr>
        <p:spPr/>
        <p:txBody>
          <a:bodyPr/>
          <a:lstStyle/>
          <a:p>
            <a:fld id="{DC59FDB4-792A-4C30-B3CA-9A37EF575B96}" type="slidenum">
              <a:rPr lang="en-GB" smtClean="0"/>
              <a:t>46</a:t>
            </a:fld>
            <a:endParaRPr lang="en-GB"/>
          </a:p>
        </p:txBody>
      </p:sp>
    </p:spTree>
    <p:extLst>
      <p:ext uri="{BB962C8B-B14F-4D97-AF65-F5344CB8AC3E}">
        <p14:creationId xmlns:p14="http://schemas.microsoft.com/office/powerpoint/2010/main" val="1353333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Angel </a:t>
            </a:r>
            <a:r>
              <a:rPr lang="en-GB" sz="1200" kern="1200" err="1">
                <a:solidFill>
                  <a:schemeClr val="tx1"/>
                </a:solidFill>
                <a:effectLst/>
                <a:latin typeface="+mn-lt"/>
                <a:ea typeface="+mn-ea"/>
                <a:cs typeface="+mn-cs"/>
              </a:rPr>
              <a:t>Medinilla</a:t>
            </a:r>
            <a:r>
              <a:rPr lang="en-GB" sz="1200" kern="1200">
                <a:solidFill>
                  <a:schemeClr val="tx1"/>
                </a:solidFill>
                <a:effectLst/>
                <a:latin typeface="+mn-lt"/>
                <a:ea typeface="+mn-ea"/>
                <a:cs typeface="+mn-cs"/>
              </a:rPr>
              <a:t> - Agile Kaizen - I/II on </a:t>
            </a:r>
            <a:r>
              <a:rPr lang="en-GB" sz="1200" kern="1200" err="1">
                <a:solidFill>
                  <a:schemeClr val="tx1"/>
                </a:solidFill>
                <a:effectLst/>
                <a:latin typeface="+mn-lt"/>
                <a:ea typeface="+mn-ea"/>
                <a:cs typeface="+mn-cs"/>
              </a:rPr>
              <a:t>Vimeo</a:t>
            </a:r>
            <a:r>
              <a:rPr lang="en-GB" sz="1200" kern="1200">
                <a:solidFill>
                  <a:schemeClr val="tx1"/>
                </a:solidFill>
                <a:effectLst/>
                <a:latin typeface="+mn-lt"/>
                <a:ea typeface="+mn-ea"/>
                <a:cs typeface="+mn-cs"/>
              </a:rPr>
              <a:t>:</a:t>
            </a:r>
          </a:p>
          <a:p>
            <a:r>
              <a:rPr lang="en-GB" sz="1200" kern="1200">
                <a:solidFill>
                  <a:schemeClr val="tx1"/>
                </a:solidFill>
                <a:effectLst/>
                <a:latin typeface="+mn-lt"/>
                <a:ea typeface="+mn-ea"/>
                <a:cs typeface="+mn-cs"/>
              </a:rPr>
              <a:t>http://vimeo.com/66299864</a:t>
            </a:r>
            <a:r>
              <a:rPr lang="ro-RO" sz="1200"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http://vimeo.com/66505320</a:t>
            </a:r>
            <a:endParaRPr lang="ro-RO" sz="1200" kern="1200">
              <a:solidFill>
                <a:schemeClr val="tx1"/>
              </a:solidFill>
              <a:effectLst/>
              <a:latin typeface="+mn-lt"/>
              <a:ea typeface="+mn-ea"/>
              <a:cs typeface="+mn-cs"/>
            </a:endParaRPr>
          </a:p>
          <a:p>
            <a:pPr lvl="1"/>
            <a:endParaRPr lang="en-GB" b="1">
              <a:solidFill>
                <a:srgbClr val="AA0B19"/>
              </a:solidFill>
            </a:endParaRPr>
          </a:p>
          <a:p>
            <a:pPr lvl="1"/>
            <a:endParaRPr lang="en-GB" b="1">
              <a:solidFill>
                <a:srgbClr val="AA0B19"/>
              </a:solidFill>
            </a:endParaRPr>
          </a:p>
          <a:p>
            <a:pPr lvl="1"/>
            <a:r>
              <a:rPr lang="en-GB" b="1">
                <a:solidFill>
                  <a:srgbClr val="AA0B19"/>
                </a:solidFill>
              </a:rPr>
              <a:t>Like Groundhog Day retro </a:t>
            </a:r>
          </a:p>
          <a:p>
            <a:pPr lvl="1">
              <a:buClr>
                <a:srgbClr val="81ADB5"/>
              </a:buClr>
            </a:pPr>
            <a:endParaRPr lang="en-GB" b="1"/>
          </a:p>
          <a:p>
            <a:pPr lvl="1">
              <a:buClr>
                <a:srgbClr val="81ADB5"/>
              </a:buClr>
            </a:pPr>
            <a:r>
              <a:rPr lang="en-US"/>
              <a:t>Same retrospective happened over and over again</a:t>
            </a:r>
          </a:p>
          <a:p>
            <a:pPr lvl="1">
              <a:buClr>
                <a:srgbClr val="81ADB5"/>
              </a:buClr>
            </a:pPr>
            <a:r>
              <a:rPr lang="en-GB"/>
              <a:t>People complained about the same stuff over </a:t>
            </a:r>
            <a:r>
              <a:rPr lang="en-US"/>
              <a:t>and over</a:t>
            </a:r>
          </a:p>
          <a:p>
            <a:pPr lvl="1"/>
            <a:endParaRPr lang="en-US"/>
          </a:p>
          <a:p>
            <a:pPr lvl="1"/>
            <a:endParaRPr lang="en-US"/>
          </a:p>
          <a:p>
            <a:pPr lvl="1"/>
            <a:r>
              <a:rPr lang="en-GB" b="1">
                <a:solidFill>
                  <a:srgbClr val="AA0B19"/>
                </a:solidFill>
              </a:rPr>
              <a:t>Just crying retro </a:t>
            </a:r>
          </a:p>
          <a:p>
            <a:pPr lvl="1"/>
            <a:endParaRPr lang="en-GB" b="1"/>
          </a:p>
          <a:p>
            <a:pPr lvl="1">
              <a:buClr>
                <a:srgbClr val="81ADB5"/>
              </a:buClr>
            </a:pPr>
            <a:r>
              <a:rPr lang="en-US"/>
              <a:t>Everything is bad</a:t>
            </a:r>
          </a:p>
          <a:p>
            <a:pPr lvl="1">
              <a:buClr>
                <a:srgbClr val="81ADB5"/>
              </a:buClr>
            </a:pPr>
            <a:r>
              <a:rPr lang="en-US"/>
              <a:t>Managers don’t understand us</a:t>
            </a:r>
          </a:p>
          <a:p>
            <a:pPr lvl="1">
              <a:buClr>
                <a:srgbClr val="81ADB5"/>
              </a:buClr>
            </a:pPr>
            <a:r>
              <a:rPr lang="en-US"/>
              <a:t>The company is against us </a:t>
            </a:r>
          </a:p>
          <a:p>
            <a:pPr lvl="1">
              <a:buClr>
                <a:srgbClr val="81ADB5"/>
              </a:buClr>
            </a:pPr>
            <a:r>
              <a:rPr lang="en-US"/>
              <a:t>It is impossible to be agile in this environment</a:t>
            </a:r>
          </a:p>
          <a:p>
            <a:pPr lvl="1"/>
            <a:r>
              <a:rPr lang="en-GB" b="1">
                <a:solidFill>
                  <a:srgbClr val="AA0B19"/>
                </a:solidFill>
              </a:rPr>
              <a:t>Happy playing games retro </a:t>
            </a:r>
          </a:p>
          <a:p>
            <a:pPr lvl="1"/>
            <a:endParaRPr lang="en-GB" b="1"/>
          </a:p>
          <a:p>
            <a:pPr lvl="1">
              <a:buClr>
                <a:srgbClr val="81ADB5"/>
              </a:buClr>
            </a:pPr>
            <a:r>
              <a:rPr lang="en-US"/>
              <a:t>Retrospectives like playground</a:t>
            </a:r>
            <a:endParaRPr lang="en-GB"/>
          </a:p>
          <a:p>
            <a:pPr lvl="1">
              <a:buClr>
                <a:srgbClr val="81ADB5"/>
              </a:buClr>
            </a:pPr>
            <a:r>
              <a:rPr lang="en-US"/>
              <a:t>Let’s do a new game with balls and balloons</a:t>
            </a:r>
          </a:p>
          <a:p>
            <a:pPr lvl="1">
              <a:buClr>
                <a:srgbClr val="81ADB5"/>
              </a:buClr>
            </a:pPr>
            <a:r>
              <a:rPr lang="en-US"/>
              <a:t>Let’s hug each other</a:t>
            </a:r>
          </a:p>
          <a:p>
            <a:pPr lvl="1"/>
            <a:endParaRPr lang="en-GB" b="1">
              <a:solidFill>
                <a:srgbClr val="AA0B19"/>
              </a:solidFill>
            </a:endParaRPr>
          </a:p>
          <a:p>
            <a:pPr lvl="1"/>
            <a:r>
              <a:rPr lang="en-GB" b="1">
                <a:solidFill>
                  <a:srgbClr val="AA0B19"/>
                </a:solidFill>
              </a:rPr>
              <a:t>Post-mortem retro</a:t>
            </a:r>
          </a:p>
          <a:p>
            <a:pPr lvl="1"/>
            <a:endParaRPr lang="en-GB" b="1"/>
          </a:p>
          <a:p>
            <a:pPr fontAlgn="base">
              <a:buClr>
                <a:srgbClr val="81ADB5"/>
              </a:buClr>
            </a:pPr>
            <a:r>
              <a:rPr lang="en-GB" b="0">
                <a:solidFill>
                  <a:srgbClr val="4A4E52"/>
                </a:solidFill>
              </a:rPr>
              <a:t>Occur after the project is done (or even dead)</a:t>
            </a:r>
          </a:p>
          <a:p>
            <a:pPr fontAlgn="base">
              <a:buClr>
                <a:srgbClr val="81ADB5"/>
              </a:buClr>
            </a:pPr>
            <a:r>
              <a:rPr lang="en-GB" b="0">
                <a:solidFill>
                  <a:srgbClr val="4A4E52"/>
                </a:solidFill>
              </a:rPr>
              <a:t>Often generate nice reports that are placed on a shelf and ignored</a:t>
            </a:r>
          </a:p>
          <a:p>
            <a:pPr fontAlgn="base">
              <a:buClr>
                <a:srgbClr val="81ADB5"/>
              </a:buClr>
            </a:pPr>
            <a:r>
              <a:rPr lang="en-GB" b="0">
                <a:solidFill>
                  <a:srgbClr val="4A4E52"/>
                </a:solidFill>
              </a:rPr>
              <a:t>Sometimes turn into blame and shame events.</a:t>
            </a:r>
          </a:p>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47</a:t>
            </a:fld>
            <a:endParaRPr lang="en-GB"/>
          </a:p>
        </p:txBody>
      </p:sp>
    </p:spTree>
    <p:extLst>
      <p:ext uri="{BB962C8B-B14F-4D97-AF65-F5344CB8AC3E}">
        <p14:creationId xmlns:p14="http://schemas.microsoft.com/office/powerpoint/2010/main" val="171734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48</a:t>
            </a:fld>
            <a:endParaRPr lang="en-GB"/>
          </a:p>
        </p:txBody>
      </p:sp>
    </p:spTree>
    <p:extLst>
      <p:ext uri="{BB962C8B-B14F-4D97-AF65-F5344CB8AC3E}">
        <p14:creationId xmlns:p14="http://schemas.microsoft.com/office/powerpoint/2010/main" val="39912528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GB"/>
              <a:t>Scrum hangs all of its practices on an iterative, incremental process skeleton. Scrum’s skeleton is shown on the slide. The lower circle represents</a:t>
            </a:r>
          </a:p>
          <a:p>
            <a:r>
              <a:rPr lang="en-GB"/>
              <a:t>an iteration of development activities that occur one after another. The output of each iteration is an increment of product. The upper circle</a:t>
            </a:r>
          </a:p>
          <a:p>
            <a:r>
              <a:rPr lang="en-GB"/>
              <a:t>represents the daily inspection that occurs during the iteration, in which the individual team members meet to inspect each others’ activities and</a:t>
            </a:r>
          </a:p>
          <a:p>
            <a:r>
              <a:rPr lang="en-GB"/>
              <a:t>make appropriate adaptations. Driving the iteration is a list of requirements. This cycle repeats until the project is no longer funded.</a:t>
            </a:r>
          </a:p>
          <a:p>
            <a:r>
              <a:rPr lang="en-GB"/>
              <a:t>The skeleton operates this way: At the start of an iteration, the team reviews what it must do. It then selects what it believes it can turn in to an</a:t>
            </a:r>
          </a:p>
          <a:p>
            <a:r>
              <a:rPr lang="en-GB"/>
              <a:t>increment of potentially shippable functionality by the end of the iteration. The team is then left alone to make its best effort for the rest of the</a:t>
            </a:r>
          </a:p>
          <a:p>
            <a:r>
              <a:rPr lang="en-GB"/>
              <a:t>iteration. At the end of the iteration, the team presents the increment of functionality it built so that the stakeholders can inspect the functionality and</a:t>
            </a:r>
          </a:p>
          <a:p>
            <a:r>
              <a:rPr lang="en-GB"/>
              <a:t>timely adaptations to the project can be made.</a:t>
            </a:r>
          </a:p>
          <a:p>
            <a:r>
              <a:rPr lang="en-GB"/>
              <a:t>The heart of Scrum lies in the iteration. The team takes a look at the requirements, considers the available technology, and evaluates its own skills</a:t>
            </a:r>
          </a:p>
          <a:p>
            <a:r>
              <a:rPr lang="en-GB"/>
              <a:t>and capabilities. It then collectively determines how to build the functionality, modifying its approach daily as it encounters new complexities,</a:t>
            </a:r>
          </a:p>
          <a:p>
            <a:r>
              <a:rPr lang="en-GB"/>
              <a:t>difficulties, and surprises. The team figures out what needs to be done and selects the best way to do it. This creative process is the heart of the</a:t>
            </a:r>
          </a:p>
          <a:p>
            <a:r>
              <a:rPr lang="en-GB"/>
              <a:t>Scrum’s productivity.</a:t>
            </a:r>
          </a:p>
          <a:p>
            <a:endParaRPr lang="en-US"/>
          </a:p>
          <a:p>
            <a:r>
              <a:rPr lang="en-GB"/>
              <a:t>Ken </a:t>
            </a:r>
            <a:r>
              <a:rPr lang="en-GB" err="1"/>
              <a:t>Schwaber</a:t>
            </a:r>
            <a:r>
              <a:rPr lang="en-GB"/>
              <a:t> – Agile Project Management with Scrum</a:t>
            </a:r>
          </a:p>
        </p:txBody>
      </p:sp>
      <p:sp>
        <p:nvSpPr>
          <p:cNvPr id="4" name="Slide Number Placeholder 3"/>
          <p:cNvSpPr>
            <a:spLocks noGrp="1"/>
          </p:cNvSpPr>
          <p:nvPr>
            <p:ph type="sldNum" sz="quarter" idx="10"/>
          </p:nvPr>
        </p:nvSpPr>
        <p:spPr/>
        <p:txBody>
          <a:bodyPr/>
          <a:lstStyle/>
          <a:p>
            <a:fld id="{DC59FDB4-792A-4C30-B3CA-9A37EF575B96}" type="slidenum">
              <a:rPr lang="en-GB" smtClean="0"/>
              <a:t>49</a:t>
            </a:fld>
            <a:endParaRPr lang="en-GB"/>
          </a:p>
        </p:txBody>
      </p:sp>
    </p:spTree>
    <p:extLst>
      <p:ext uri="{BB962C8B-B14F-4D97-AF65-F5344CB8AC3E}">
        <p14:creationId xmlns:p14="http://schemas.microsoft.com/office/powerpoint/2010/main" val="1269869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50</a:t>
            </a:fld>
            <a:endParaRPr lang="en-GB"/>
          </a:p>
        </p:txBody>
      </p:sp>
    </p:spTree>
    <p:extLst>
      <p:ext uri="{BB962C8B-B14F-4D97-AF65-F5344CB8AC3E}">
        <p14:creationId xmlns:p14="http://schemas.microsoft.com/office/powerpoint/2010/main" val="1354427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none"/>
              <a:t>Agile development requires a different approach to how teams are organized. The traditional approach to team organization</a:t>
            </a:r>
            <a:r>
              <a:rPr lang="en-US" u="none" baseline="0"/>
              <a:t> </a:t>
            </a:r>
            <a:r>
              <a:rPr lang="en-US" u="none"/>
              <a:t>doesn’t help the concept of Agile in which</a:t>
            </a:r>
            <a:r>
              <a:rPr lang="en-US" u="none" baseline="0"/>
              <a:t> team communication is paramount to the success of an Agile project.</a:t>
            </a:r>
            <a:r>
              <a:rPr lang="en-US" u="none"/>
              <a:t> </a:t>
            </a:r>
            <a:r>
              <a:rPr lang="en-GB" u="none"/>
              <a:t>Teamwork is a crucial part of Agile software development. It is when team members work collaboratively, trying their best in any circumstance, in order to achieve a common</a:t>
            </a:r>
            <a:r>
              <a:rPr lang="en-GB" u="none" baseline="0"/>
              <a:t> </a:t>
            </a:r>
            <a:r>
              <a:rPr lang="en-GB" u="none"/>
              <a:t>goal. Teamwork means that people will try to cooperate, using their individual skills and providing constructive feedback, despite any personal conflict between individuals.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u="none"/>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a:t>In Agile, individuals do not really have to be assigned with predefined roles. The competencies of the individual </a:t>
            </a:r>
            <a:r>
              <a:rPr lang="en-US" b="1" i="0" baseline="0"/>
              <a:t>are important </a:t>
            </a:r>
            <a:r>
              <a:rPr lang="en-US" i="0" baseline="0"/>
              <a:t>and how they fit into the balance of the team. In Agile we need to move away from role descriptions and embrace the individuals skill set and competencies in order that we have a good blend of these to make up the team as a whole, so that it is capable of multi-functioning and which target the end goal.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An ‘ideal’ Agile Team is made up of persons who can: </a:t>
            </a:r>
            <a:r>
              <a:rPr lang="en-US" baseline="0" err="1"/>
              <a:t>Analyse</a:t>
            </a:r>
            <a:r>
              <a:rPr lang="en-US" baseline="0"/>
              <a:t>, Design, Code, Test, Manage (themselves), Plan, Estimate, Decide.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u="none" baseline="0"/>
          </a:p>
          <a:p>
            <a:r>
              <a:rPr lang="en-US"/>
              <a:t>Source:</a:t>
            </a:r>
          </a:p>
          <a:p>
            <a:pPr marL="228600" indent="-228600">
              <a:buAutoNum type="arabicPeriod"/>
            </a:pPr>
            <a:r>
              <a:rPr lang="en-US"/>
              <a:t>Scrum</a:t>
            </a:r>
            <a:r>
              <a:rPr lang="en-US" baseline="0"/>
              <a:t> Guide</a:t>
            </a:r>
          </a:p>
          <a:p>
            <a:pPr marL="228600" indent="-228600">
              <a:buAutoNum type="arabicPeriod"/>
            </a:pPr>
            <a:r>
              <a:rPr lang="en-US" baseline="0"/>
              <a:t>Certified Agile Tester manual, version 2.1</a:t>
            </a:r>
          </a:p>
          <a:p>
            <a:pPr marL="228600" indent="-228600">
              <a:buAutoNum type="arabicPeriod"/>
            </a:pPr>
            <a:r>
              <a:rPr lang="en-US" baseline="0"/>
              <a:t>Ken </a:t>
            </a:r>
            <a:r>
              <a:rPr lang="en-US" baseline="0" err="1"/>
              <a:t>Schwaber</a:t>
            </a:r>
            <a:r>
              <a:rPr lang="en-US" baseline="0"/>
              <a:t> – Agile Project Management  with Scrum</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i="0" u="none"/>
              <a:t>http://www.slideshare.net/GeorgePsistakis/features-overprojects?qid=a6121092-09cd-45ca-931e-098049ad79d0&amp;v=default&amp;b=&amp;from_search=3#</a:t>
            </a:r>
          </a:p>
          <a:p>
            <a:pPr marL="0" marR="0" indent="0" algn="l" defTabSz="914400" rtl="0" eaLnBrk="1" fontAlgn="auto" latinLnBrk="0" hangingPunct="1">
              <a:lnSpc>
                <a:spcPct val="100000"/>
              </a:lnSpc>
              <a:spcBef>
                <a:spcPts val="0"/>
              </a:spcBef>
              <a:spcAft>
                <a:spcPts val="0"/>
              </a:spcAft>
              <a:buClrTx/>
              <a:buSzTx/>
              <a:buFontTx/>
              <a:buNone/>
              <a:tabLst/>
              <a:defRPr/>
            </a:pPr>
            <a:endParaRPr lang="en-GB" u="none"/>
          </a:p>
          <a:p>
            <a:endParaRPr lang="en-GB"/>
          </a:p>
        </p:txBody>
      </p:sp>
      <p:sp>
        <p:nvSpPr>
          <p:cNvPr id="4" name="Slide Number Placeholder 3"/>
          <p:cNvSpPr>
            <a:spLocks noGrp="1"/>
          </p:cNvSpPr>
          <p:nvPr>
            <p:ph type="sldNum" sz="quarter" idx="10"/>
          </p:nvPr>
        </p:nvSpPr>
        <p:spPr/>
        <p:txBody>
          <a:bodyPr/>
          <a:lstStyle/>
          <a:p>
            <a:fld id="{DC59FDB4-792A-4C30-B3CA-9A37EF575B96}" type="slidenum">
              <a:rPr lang="en-GB" smtClean="0"/>
              <a:t>6</a:t>
            </a:fld>
            <a:endParaRPr lang="en-GB"/>
          </a:p>
        </p:txBody>
      </p:sp>
    </p:spTree>
    <p:extLst>
      <p:ext uri="{BB962C8B-B14F-4D97-AF65-F5344CB8AC3E}">
        <p14:creationId xmlns:p14="http://schemas.microsoft.com/office/powerpoint/2010/main" val="578039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simplest definition the Scrum Product Backlog is simply a list of all things that needs to be done within the project. It replaces the traditional requirements specification artifacts. These items can have a technical nature or can be user-centric e.g. in the form of user stories. The owner of the Scrum Product Backlog is the Scrum Product Owner. The Scrum Master, the Scrum Team and other Stakeholders contribute it to have a broad and complete To-Do list.</a:t>
            </a:r>
            <a:br>
              <a:rPr lang="en-US"/>
            </a:br>
            <a:br>
              <a:rPr lang="en-US"/>
            </a:br>
            <a:r>
              <a:rPr lang="en-US"/>
              <a:t>Working with a Scrum Product Backlog does not mean that the Scrum Team is not allowed to create and use other artifacts. Examples for additional artifacts could be a summary of the various user roles, workflow descriptions, user interface guidelines, storyboards, or user interface prototypes. However, these artifacts do not replace the Scrum Product Backlog but complement and detail its content.</a:t>
            </a:r>
            <a:br>
              <a:rPr lang="en-US"/>
            </a:br>
            <a:br>
              <a:rPr lang="en-US"/>
            </a:br>
            <a:r>
              <a:rPr lang="en-US"/>
              <a:t>The Scrum Product Owner uses the Scrum Product Backlog during the Sprint Planning Meeting to describe the top entries to the team. The Scrum Team then determines which items they can complete during the coming sprint.</a:t>
            </a:r>
            <a:br>
              <a:rPr lang="en-US"/>
            </a:br>
            <a:br>
              <a:rPr lang="en-US"/>
            </a:br>
            <a:r>
              <a:rPr lang="en-US"/>
              <a:t>Each Scrum Product Backlog has certain properties that differentiate it from a simple to-do list: </a:t>
            </a:r>
          </a:p>
          <a:p>
            <a:pPr marL="171450" indent="-171450">
              <a:buFont typeface="Arial" panose="020B0604020202020204" pitchFamily="34" charset="0"/>
              <a:buChar char="•"/>
            </a:pPr>
            <a:r>
              <a:rPr lang="en-US"/>
              <a:t>an entry in the Scrum Product Backlog always add value for the customer</a:t>
            </a:r>
          </a:p>
          <a:p>
            <a:pPr marL="171450" indent="-171450">
              <a:buFont typeface="Arial" panose="020B0604020202020204" pitchFamily="34" charset="0"/>
              <a:buChar char="•"/>
            </a:pPr>
            <a:r>
              <a:rPr lang="en-US"/>
              <a:t>the entries in the Scrum Product Backlog are prioritized and ordered accordingly</a:t>
            </a:r>
          </a:p>
          <a:p>
            <a:pPr marL="171450" indent="-171450">
              <a:buFont typeface="Arial" panose="020B0604020202020204" pitchFamily="34" charset="0"/>
              <a:buChar char="•"/>
            </a:pPr>
            <a:r>
              <a:rPr lang="en-US"/>
              <a:t>the level of detail depends on the position of the entry within the Scrum Product Backlog</a:t>
            </a:r>
          </a:p>
          <a:p>
            <a:pPr marL="171450" indent="-171450">
              <a:buFont typeface="Arial" panose="020B0604020202020204" pitchFamily="34" charset="0"/>
              <a:buChar char="•"/>
            </a:pPr>
            <a:r>
              <a:rPr lang="en-US"/>
              <a:t>all entries are estimated</a:t>
            </a:r>
          </a:p>
          <a:p>
            <a:pPr marL="171450" indent="-171450">
              <a:buFont typeface="Arial" panose="020B0604020202020204" pitchFamily="34" charset="0"/>
              <a:buChar char="•"/>
            </a:pPr>
            <a:r>
              <a:rPr lang="en-US"/>
              <a:t>the Scrum Product Backlog is a living document</a:t>
            </a:r>
          </a:p>
          <a:p>
            <a:pPr marL="171450" indent="-171450">
              <a:buFont typeface="Arial" panose="020B0604020202020204" pitchFamily="34" charset="0"/>
              <a:buChar char="•"/>
            </a:pPr>
            <a:r>
              <a:rPr lang="en-US"/>
              <a:t>there are no action-items or low-level tasks in the Scrum Product Backlog</a:t>
            </a:r>
          </a:p>
          <a:p>
            <a:pPr rtl="0"/>
            <a:endParaRPr lang="en-US" b="1"/>
          </a:p>
          <a:p>
            <a:pPr rtl="0"/>
            <a:r>
              <a:rPr lang="en-US" b="1"/>
              <a:t>http://www.scrum-institute.org/The_Scrum_Product_Backlog.php</a:t>
            </a:r>
          </a:p>
          <a:p>
            <a:pPr rtl="0"/>
            <a:endParaRPr lang="en-US" b="1"/>
          </a:p>
          <a:p>
            <a:pPr rtl="0"/>
            <a:r>
              <a:rPr lang="en-US" b="1"/>
              <a:t>Properties of the Product Backlog</a:t>
            </a:r>
          </a:p>
          <a:p>
            <a:pPr rtl="0"/>
            <a:r>
              <a:rPr lang="en-US" b="1"/>
              <a:t>Visible to everyone</a:t>
            </a:r>
          </a:p>
          <a:p>
            <a:r>
              <a:rPr lang="en-US"/>
              <a:t>The product backlog should be available for anyone to see.</a:t>
            </a:r>
            <a:r>
              <a:rPr lang="en-US">
                <a:hlinkClick r:id="rId3"/>
              </a:rPr>
              <a:t> Agile principles</a:t>
            </a:r>
            <a:r>
              <a:rPr lang="en-US"/>
              <a:t> place a high value on collaboration and transparency. Making the entire list of requests visible will let everyone know what is going on. There shouldn’t be any surprises.</a:t>
            </a:r>
          </a:p>
          <a:p>
            <a:r>
              <a:rPr lang="en-US"/>
              <a:t>Having the backlog and its activities visible helps uncover unhelpful and disruptive behaviors. A deeper dive into disruptive behaviors will have to wait for another article.</a:t>
            </a:r>
          </a:p>
          <a:p>
            <a:r>
              <a:rPr lang="en-US"/>
              <a:t>Attempting to store the backlog on a single person’s computer (I’m looking at you, Excel), leads to power struggles and information hiding as the owner of the computer becomes a gatekeeper of the team’s activities.</a:t>
            </a:r>
          </a:p>
          <a:p>
            <a:pPr rtl="0"/>
            <a:r>
              <a:rPr lang="en-US" b="1"/>
              <a:t>Single source and copy of the truth</a:t>
            </a:r>
          </a:p>
          <a:p>
            <a:r>
              <a:rPr lang="en-US"/>
              <a:t>The backlog must be the single source of requests. It’s important for the source of requests to be centralized because the entire list needs to be ordered.</a:t>
            </a:r>
          </a:p>
          <a:p>
            <a:r>
              <a:rPr lang="en-US"/>
              <a:t>A single copy is needed because we want to avoid multiple people updating the backlog at the same time, with the consequence that those updates conflict. Resolving conflicting updates can be difficult.</a:t>
            </a:r>
          </a:p>
          <a:p>
            <a:pPr rtl="0"/>
            <a:r>
              <a:rPr lang="en-US" b="1"/>
              <a:t>Dynamic</a:t>
            </a:r>
          </a:p>
          <a:p>
            <a:r>
              <a:rPr lang="en-US"/>
              <a:t>The product backlog is a living artifact and is never complete. At the beginning of its life it will only contain the best understood requests. As the teams learns more about their customers and the marketplace in which the product will operate, the backlog will continue to change for the better.</a:t>
            </a:r>
          </a:p>
          <a:p>
            <a:r>
              <a:rPr lang="en-US"/>
              <a:t>It’s very normal to identify new items, remove items that are no longer considered valuable and to morph existing items. The product backlog lives for as long as the product lives.</a:t>
            </a:r>
          </a:p>
          <a:p>
            <a:pPr rtl="0"/>
            <a:endParaRPr lang="en-US" b="1"/>
          </a:p>
          <a:p>
            <a:pPr rtl="0"/>
            <a:r>
              <a:rPr lang="en-US" b="1"/>
              <a:t>http://agilebench.com/blog/the-product-backlog-for-agile-teams</a:t>
            </a:r>
          </a:p>
          <a:p>
            <a:pPr rtl="0"/>
            <a:endParaRPr lang="en-US" b="1"/>
          </a:p>
          <a:p>
            <a:r>
              <a:rPr lang="en-US" b="1"/>
              <a:t>Do product backlogs right</a:t>
            </a:r>
          </a:p>
          <a:p>
            <a:r>
              <a:rPr lang="en-US"/>
              <a:t>Although there are many ways to do agile backlogs right, most successful teams stick to these principles to avoid doing them wrong:</a:t>
            </a:r>
          </a:p>
          <a:p>
            <a:r>
              <a:rPr lang="en-US"/>
              <a:t>Make sure the backlog is easily visible to all contributors and stakeholders on the project.</a:t>
            </a:r>
          </a:p>
          <a:p>
            <a:r>
              <a:rPr lang="en-US"/>
              <a:t>Sort items on the backlog in order of priority, with the top-ranking items at the top, so understanding what's most important is intuitive for others.</a:t>
            </a:r>
          </a:p>
          <a:p>
            <a:r>
              <a:rPr lang="en-US"/>
              <a:t>Add items and re-shuffle rankings as new information comes in. A living, dynamic backlog is an effective backlog!</a:t>
            </a:r>
          </a:p>
          <a:p>
            <a:r>
              <a:rPr lang="en-US"/>
              <a:t>Include all the team's work, even work that the customer will never see, so you can plan iterations effectively. If it'll require time from a team member, it goes on the backlog.</a:t>
            </a:r>
          </a:p>
          <a:p>
            <a:pPr rtl="0"/>
            <a:endParaRPr lang="en-US" b="1"/>
          </a:p>
          <a:p>
            <a:pPr rtl="0"/>
            <a:r>
              <a:rPr lang="en-US" b="1"/>
              <a:t>https://www.atlassian.com/agile/project-management#!product-backlog</a:t>
            </a:r>
          </a:p>
        </p:txBody>
      </p:sp>
      <p:sp>
        <p:nvSpPr>
          <p:cNvPr id="4" name="Slide Number Placeholder 3"/>
          <p:cNvSpPr>
            <a:spLocks noGrp="1"/>
          </p:cNvSpPr>
          <p:nvPr>
            <p:ph type="sldNum" sz="quarter" idx="10"/>
          </p:nvPr>
        </p:nvSpPr>
        <p:spPr/>
        <p:txBody>
          <a:bodyPr/>
          <a:lstStyle/>
          <a:p>
            <a:fld id="{DC59FDB4-792A-4C30-B3CA-9A37EF575B96}" type="slidenum">
              <a:rPr lang="en-GB" smtClean="0"/>
              <a:t>51</a:t>
            </a:fld>
            <a:endParaRPr lang="en-GB"/>
          </a:p>
        </p:txBody>
      </p:sp>
    </p:spTree>
    <p:extLst>
      <p:ext uri="{BB962C8B-B14F-4D97-AF65-F5344CB8AC3E}">
        <p14:creationId xmlns:p14="http://schemas.microsoft.com/office/powerpoint/2010/main" val="151250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52</a:t>
            </a:fld>
            <a:endParaRPr lang="en-GB"/>
          </a:p>
        </p:txBody>
      </p:sp>
    </p:spTree>
    <p:extLst>
      <p:ext uri="{BB962C8B-B14F-4D97-AF65-F5344CB8AC3E}">
        <p14:creationId xmlns:p14="http://schemas.microsoft.com/office/powerpoint/2010/main" val="17138050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Sprint Backlog is the set of Product Backlog items selected for the Sprint, plus a plan for delivering the product Increment and realizing the Sprint Goal. The Sprint Backlog is a forecast by the Development Team about what functionality will be in the next Increment and the work needed to deliver that functionality into a “Done” Increment.</a:t>
            </a:r>
          </a:p>
          <a:p>
            <a:r>
              <a:rPr lang="en-US" sz="1200" b="0" i="0" kern="1200">
                <a:solidFill>
                  <a:schemeClr val="tx1"/>
                </a:solidFill>
                <a:effectLst/>
                <a:latin typeface="+mn-lt"/>
                <a:ea typeface="+mn-ea"/>
                <a:cs typeface="+mn-cs"/>
              </a:rPr>
              <a:t>The Sprint Backlog makes visible all of the work that the Development Team identifies as necessary to meet the Sprint Goal.</a:t>
            </a:r>
          </a:p>
          <a:p>
            <a:r>
              <a:rPr lang="en-US" sz="1200" b="0" i="0" kern="1200">
                <a:solidFill>
                  <a:schemeClr val="tx1"/>
                </a:solidFill>
                <a:effectLst/>
                <a:latin typeface="+mn-lt"/>
                <a:ea typeface="+mn-ea"/>
                <a:cs typeface="+mn-cs"/>
              </a:rPr>
              <a:t>The Sprint Backlog is a plan with enough detail that changes in progress can be understood in the Daily Scrum. The Development Team modifies the Sprint Backlog throughout the Sprint, and the Sprint Backlog emerges during the Sprint. This emergence occurs as the Development Team works through the plan and learns more about the work needed to achieve the Sprint Goal.</a:t>
            </a:r>
          </a:p>
          <a:p>
            <a:r>
              <a:rPr lang="en-US" sz="1200" b="0" i="0" kern="1200">
                <a:solidFill>
                  <a:schemeClr val="tx1"/>
                </a:solidFill>
                <a:effectLst/>
                <a:latin typeface="+mn-lt"/>
                <a:ea typeface="+mn-ea"/>
                <a:cs typeface="+mn-cs"/>
              </a:rPr>
              <a:t>As new work is required, the Development Team adds it to the Sprint Backlog. As work is performed or completed, the estimated remaining work is updated. When elements of the plan are deemed unnecessary, they are removed. Only the Development Team can change its Sprint Backlog during a Sprint. The Sprint Backlog is a highly visible, real-time picture of the work that the Development Team plans to accomplish during the Sprint, and it belongs solely to the Development Team.</a:t>
            </a:r>
          </a:p>
          <a:p>
            <a:r>
              <a:rPr lang="en-US" sz="1200" b="0" i="0" u="none" strike="noStrike" kern="1200">
                <a:solidFill>
                  <a:schemeClr val="tx1"/>
                </a:solidFill>
                <a:effectLst/>
                <a:latin typeface="+mn-lt"/>
                <a:ea typeface="+mn-ea"/>
                <a:cs typeface="+mn-cs"/>
              </a:rPr>
              <a:t>Monitoring Sprint Progress</a:t>
            </a:r>
          </a:p>
          <a:p>
            <a:r>
              <a:rPr lang="en-US" sz="1200" b="0" i="0" kern="1200">
                <a:solidFill>
                  <a:schemeClr val="tx1"/>
                </a:solidFill>
                <a:effectLst/>
                <a:latin typeface="+mn-lt"/>
                <a:ea typeface="+mn-ea"/>
                <a:cs typeface="+mn-cs"/>
              </a:rPr>
              <a:t>At any point in time in a Sprint, the total work remaining in the Sprint Backlog can be summed. The Development Team tracks this total work remaining at least for every Daily Scrum to project the likelihood of achieving the Sprint Goal. By tracking the remaining work throughout the Sprint, the Development Team can manage its progress</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53</a:t>
            </a:fld>
            <a:endParaRPr lang="en-GB"/>
          </a:p>
        </p:txBody>
      </p:sp>
    </p:spTree>
    <p:extLst>
      <p:ext uri="{BB962C8B-B14F-4D97-AF65-F5344CB8AC3E}">
        <p14:creationId xmlns:p14="http://schemas.microsoft.com/office/powerpoint/2010/main" val="3872822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US" sz="1200">
                <a:solidFill>
                  <a:schemeClr val="tx1"/>
                </a:solidFill>
              </a:rPr>
              <a:t>a plan </a:t>
            </a:r>
            <a:r>
              <a:rPr lang="en-US" sz="1200" b="0">
                <a:solidFill>
                  <a:schemeClr val="tx1"/>
                </a:solidFill>
              </a:rPr>
              <a:t>that changes in progress can be understood in the Daily Scrum.</a:t>
            </a:r>
          </a:p>
          <a:p>
            <a:pPr marL="171450" indent="-171450" algn="just">
              <a:buFont typeface="Arial" panose="020B0604020202020204" pitchFamily="34" charset="0"/>
              <a:buChar char="•"/>
            </a:pPr>
            <a:r>
              <a:rPr lang="en-US" sz="1200" b="0">
                <a:solidFill>
                  <a:schemeClr val="tx1"/>
                </a:solidFill>
              </a:rPr>
              <a:t>an artefact build by the team for the team; </a:t>
            </a:r>
            <a:r>
              <a:rPr lang="en-US" sz="1200">
                <a:solidFill>
                  <a:schemeClr val="tx1"/>
                </a:solidFill>
              </a:rPr>
              <a:t>to help the team </a:t>
            </a:r>
            <a:r>
              <a:rPr lang="en-US" sz="1200" b="0">
                <a:solidFill>
                  <a:schemeClr val="tx1"/>
                </a:solidFill>
              </a:rPr>
              <a:t>not to be a reporting tool for anyone in organization </a:t>
            </a:r>
          </a:p>
          <a:p>
            <a:pPr marL="171450" indent="-171450" algn="just">
              <a:buFont typeface="Arial" panose="020B0604020202020204" pitchFamily="34" charset="0"/>
              <a:buChar char="•"/>
            </a:pPr>
            <a:r>
              <a:rPr lang="en-US" sz="1200" b="0">
                <a:solidFill>
                  <a:schemeClr val="tx1"/>
                </a:solidFill>
              </a:rPr>
              <a:t>contains the needed </a:t>
            </a:r>
            <a:r>
              <a:rPr lang="en-US" sz="1200">
                <a:solidFill>
                  <a:schemeClr val="tx1"/>
                </a:solidFill>
              </a:rPr>
              <a:t>level of detail </a:t>
            </a:r>
            <a:r>
              <a:rPr lang="en-US" sz="1200" b="0">
                <a:solidFill>
                  <a:schemeClr val="tx1"/>
                </a:solidFill>
              </a:rPr>
              <a:t>established by the team to achieve the goal </a:t>
            </a:r>
          </a:p>
          <a:p>
            <a:pPr marL="171450" indent="-171450" algn="just">
              <a:buFont typeface="Arial" panose="020B0604020202020204" pitchFamily="34" charset="0"/>
              <a:buChar char="•"/>
            </a:pPr>
            <a:r>
              <a:rPr lang="en-US" sz="1200" b="0">
                <a:solidFill>
                  <a:schemeClr val="tx1"/>
                </a:solidFill>
              </a:rPr>
              <a:t>a subset of user stories (broken down in tasks) selected by the team during the Sprint Planning Meeting and represents the </a:t>
            </a:r>
            <a:r>
              <a:rPr lang="en-US" sz="1200">
                <a:solidFill>
                  <a:schemeClr val="tx1"/>
                </a:solidFill>
              </a:rPr>
              <a:t>workload forecasted </a:t>
            </a:r>
            <a:r>
              <a:rPr lang="en-US" sz="1200" b="0">
                <a:solidFill>
                  <a:schemeClr val="tx1"/>
                </a:solidFill>
              </a:rPr>
              <a:t>at the beginning of the Sprint living document </a:t>
            </a:r>
          </a:p>
          <a:p>
            <a:pPr marL="171450" indent="-171450" algn="just">
              <a:buFont typeface="Arial" panose="020B0604020202020204" pitchFamily="34" charset="0"/>
              <a:buChar char="•"/>
            </a:pPr>
            <a:r>
              <a:rPr lang="en-US" sz="1200" b="0">
                <a:solidFill>
                  <a:schemeClr val="tx1"/>
                </a:solidFill>
              </a:rPr>
              <a:t>If the Product Backlog focuses on </a:t>
            </a:r>
            <a:r>
              <a:rPr lang="en-US" sz="1200">
                <a:solidFill>
                  <a:schemeClr val="tx1"/>
                </a:solidFill>
              </a:rPr>
              <a:t>WHAT</a:t>
            </a:r>
            <a:r>
              <a:rPr lang="en-US" sz="1200" b="0">
                <a:solidFill>
                  <a:schemeClr val="tx1"/>
                </a:solidFill>
              </a:rPr>
              <a:t>, sprint backlog focuses on part of </a:t>
            </a:r>
            <a:r>
              <a:rPr lang="en-US" sz="1200">
                <a:solidFill>
                  <a:schemeClr val="tx1"/>
                </a:solidFill>
              </a:rPr>
              <a:t>WHAT</a:t>
            </a:r>
            <a:r>
              <a:rPr lang="en-US" sz="1200" b="0">
                <a:solidFill>
                  <a:schemeClr val="tx1"/>
                </a:solidFill>
              </a:rPr>
              <a:t> and </a:t>
            </a:r>
            <a:r>
              <a:rPr lang="en-US" sz="1200">
                <a:solidFill>
                  <a:schemeClr val="tx1"/>
                </a:solidFill>
              </a:rPr>
              <a:t>HOW </a:t>
            </a:r>
          </a:p>
          <a:p>
            <a:pPr marL="171450" indent="-171450" algn="just">
              <a:buFont typeface="Arial" panose="020B0604020202020204" pitchFamily="34" charset="0"/>
              <a:buChar char="•"/>
            </a:pPr>
            <a:r>
              <a:rPr lang="en-US" sz="1200" b="0">
                <a:solidFill>
                  <a:schemeClr val="tx1"/>
                </a:solidFill>
              </a:rPr>
              <a:t>an item from the Sprint Backlog can have: a description, an estimation, business value, Jira us reference, task reference, team member assigned, an estimation, reviewer name </a:t>
            </a:r>
          </a:p>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54</a:t>
            </a:fld>
            <a:endParaRPr lang="en-GB"/>
          </a:p>
        </p:txBody>
      </p:sp>
    </p:spTree>
    <p:extLst>
      <p:ext uri="{BB962C8B-B14F-4D97-AF65-F5344CB8AC3E}">
        <p14:creationId xmlns:p14="http://schemas.microsoft.com/office/powerpoint/2010/main" val="28945579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55</a:t>
            </a:fld>
            <a:endParaRPr lang="en-GB"/>
          </a:p>
        </p:txBody>
      </p:sp>
    </p:spTree>
    <p:extLst>
      <p:ext uri="{BB962C8B-B14F-4D97-AF65-F5344CB8AC3E}">
        <p14:creationId xmlns:p14="http://schemas.microsoft.com/office/powerpoint/2010/main" val="27229942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Yellow: re-estimations and/or more stories / tasks added in the Sprint Backlog after the start of the sprint</a:t>
            </a:r>
          </a:p>
          <a:p>
            <a:r>
              <a:rPr lang="en-US" sz="1200" kern="1200">
                <a:solidFill>
                  <a:schemeClr val="tx1"/>
                </a:solidFill>
                <a:effectLst/>
                <a:latin typeface="+mn-lt"/>
                <a:ea typeface="+mn-ea"/>
                <a:cs typeface="+mn-cs"/>
              </a:rPr>
              <a:t>                Confusion sign = the team does not understand the work in sprint and constantly finds out more OR</a:t>
            </a:r>
          </a:p>
          <a:p>
            <a:r>
              <a:rPr lang="en-US" sz="1200" kern="1200">
                <a:solidFill>
                  <a:schemeClr val="tx1"/>
                </a:solidFill>
                <a:effectLst/>
                <a:latin typeface="+mn-lt"/>
                <a:ea typeface="+mn-ea"/>
                <a:cs typeface="+mn-cs"/>
              </a:rPr>
              <a:t>                Moving Target sign = the Sprint Goal is not fixed, stories or acceptance criteria are being added after the sprint started</a:t>
            </a:r>
          </a:p>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56</a:t>
            </a:fld>
            <a:endParaRPr lang="en-GB"/>
          </a:p>
        </p:txBody>
      </p:sp>
    </p:spTree>
    <p:extLst>
      <p:ext uri="{BB962C8B-B14F-4D97-AF65-F5344CB8AC3E}">
        <p14:creationId xmlns:p14="http://schemas.microsoft.com/office/powerpoint/2010/main" val="26286023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57</a:t>
            </a:fld>
            <a:endParaRPr lang="en-GB"/>
          </a:p>
        </p:txBody>
      </p:sp>
    </p:spTree>
    <p:extLst>
      <p:ext uri="{BB962C8B-B14F-4D97-AF65-F5344CB8AC3E}">
        <p14:creationId xmlns:p14="http://schemas.microsoft.com/office/powerpoint/2010/main" val="3959519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0">
                <a:solidFill>
                  <a:schemeClr val="tx1"/>
                </a:solidFill>
              </a:rPr>
              <a:t>The Executable Action Items are a very short check list or </a:t>
            </a:r>
            <a:r>
              <a:rPr lang="en-US" b="0" err="1">
                <a:solidFill>
                  <a:schemeClr val="tx1"/>
                </a:solidFill>
              </a:rPr>
              <a:t>todo</a:t>
            </a:r>
            <a:r>
              <a:rPr lang="en-US" b="0">
                <a:solidFill>
                  <a:schemeClr val="tx1"/>
                </a:solidFill>
              </a:rPr>
              <a:t> list of suggested ideas, also known as experiments, for improving the performance of the team. This list is derived from a subset of all the issues discovered in the retrospective meeting. The list of open issues are scoped down to a short list of high priority items, less than 3, that the team wants to address in the next iteration.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https://www.cprime.com/2013/01/effective-retrospectives/ </a:t>
            </a:r>
          </a:p>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58</a:t>
            </a:fld>
            <a:endParaRPr lang="en-GB"/>
          </a:p>
        </p:txBody>
      </p:sp>
    </p:spTree>
    <p:extLst>
      <p:ext uri="{BB962C8B-B14F-4D97-AF65-F5344CB8AC3E}">
        <p14:creationId xmlns:p14="http://schemas.microsoft.com/office/powerpoint/2010/main" val="3806010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a:t>Scrum is used as an Agile practice that delivers software to end users faster, better, and cooler. As the Chief Product Owner at Yahoo observed, coolness is a requirement at Google, Yahoo, and most software game companies. Scrum supports a creative approach to development of complex and innovative systems and it scales to large numbers of developers. It is used on some of the world's largest projects at companies like British Telecom or Siemens because of high productivity with large distributed and outsourced development teams. It is the only software development process that has demonstrated linearly scalable when adding resources to large projects. In a properly implemented Scrum, productivity per developer stays the same when adding resources, a phenomena never seen before in software development.</a:t>
            </a:r>
          </a:p>
          <a:p>
            <a:endParaRPr lang="en-GB"/>
          </a:p>
          <a:p>
            <a:pPr rtl="0"/>
            <a:r>
              <a:rPr lang="en-GB"/>
              <a:t>The most profitable software product ever created (Google </a:t>
            </a:r>
            <a:r>
              <a:rPr lang="en-GB" err="1"/>
              <a:t>Adwords</a:t>
            </a:r>
            <a:r>
              <a:rPr lang="en-GB"/>
              <a:t>)  is powered by Scrum and the most productive large project with over a million lines of code (</a:t>
            </a:r>
            <a:r>
              <a:rPr lang="en-GB" err="1"/>
              <a:t>SirsiDynix</a:t>
            </a:r>
            <a:r>
              <a:rPr lang="en-GB"/>
              <a:t>) used a distributed, outsourced Scrum implementation. CMMI Level 5 companies cut costs in half with Scrum while simultaneously improving quality, customer satisfaction, and the developer experience (Systematic Software Engineering). At the same time, Scrum remains the process of choice in small entrepreneurial companies where it has its roots. </a:t>
            </a:r>
            <a:r>
              <a:rPr lang="en-GB" err="1"/>
              <a:t>OpenView</a:t>
            </a:r>
            <a:r>
              <a:rPr lang="en-GB"/>
              <a:t> Venture Partners in Boston invests only in Agile organizations and Scrum is the core process used in their portfolio companies.</a:t>
            </a:r>
          </a:p>
          <a:p>
            <a:endParaRPr lang="en-GB"/>
          </a:p>
          <a:p>
            <a:pPr rtl="0"/>
            <a:r>
              <a:rPr lang="en-GB"/>
              <a:t>Scrum is now used by companies large and small, including Yahoo!, Microsoft, Google, Lockheed Martin, Motorola, SAP, Cisco, GE, </a:t>
            </a:r>
            <a:r>
              <a:rPr lang="en-GB" err="1"/>
              <a:t>CapitalOne</a:t>
            </a:r>
            <a:r>
              <a:rPr lang="en-GB"/>
              <a:t> and the US Federal Reserve. Many teams using Scrum report significant improvements, and in some cases complete transformations, in both productivity and morale. For product developers – many of whom have been burned by the “management fad of the month club” – this is significant. Scrum is simple and powerful.</a:t>
            </a:r>
          </a:p>
          <a:p>
            <a:pPr rtl="0"/>
            <a:endParaRPr lang="en-GB"/>
          </a:p>
          <a:p>
            <a:pPr rtl="0"/>
            <a:r>
              <a:rPr lang="en-GB"/>
              <a:t>http://jeffsutherland.com/ScrumPapers.pdf</a:t>
            </a:r>
          </a:p>
          <a:p>
            <a:endParaRPr lang="en-GB"/>
          </a:p>
          <a:p>
            <a:endParaRPr lang="en-GB"/>
          </a:p>
        </p:txBody>
      </p:sp>
      <p:sp>
        <p:nvSpPr>
          <p:cNvPr id="4" name="Slide Number Placeholder 3"/>
          <p:cNvSpPr>
            <a:spLocks noGrp="1"/>
          </p:cNvSpPr>
          <p:nvPr>
            <p:ph type="sldNum" sz="quarter" idx="10"/>
          </p:nvPr>
        </p:nvSpPr>
        <p:spPr/>
        <p:txBody>
          <a:bodyPr/>
          <a:lstStyle/>
          <a:p>
            <a:fld id="{DC59FDB4-792A-4C30-B3CA-9A37EF575B96}" type="slidenum">
              <a:rPr lang="en-GB" smtClean="0"/>
              <a:t>59</a:t>
            </a:fld>
            <a:endParaRPr lang="en-GB"/>
          </a:p>
        </p:txBody>
      </p:sp>
    </p:spTree>
    <p:extLst>
      <p:ext uri="{BB962C8B-B14F-4D97-AF65-F5344CB8AC3E}">
        <p14:creationId xmlns:p14="http://schemas.microsoft.com/office/powerpoint/2010/main" val="460388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7</a:t>
            </a:fld>
            <a:endParaRPr lang="en-GB"/>
          </a:p>
        </p:txBody>
      </p:sp>
    </p:spTree>
    <p:extLst>
      <p:ext uri="{BB962C8B-B14F-4D97-AF65-F5344CB8AC3E}">
        <p14:creationId xmlns:p14="http://schemas.microsoft.com/office/powerpoint/2010/main" val="259636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t>Scrum origins can be traced back to Japan where the term was applied to describe an accelerated development process brought about by a response to the competitiveness in manufacturing as a result of </a:t>
            </a:r>
            <a:r>
              <a:rPr lang="en-US" err="1"/>
              <a:t>globalisation</a:t>
            </a:r>
            <a:r>
              <a:rPr lang="en-US"/>
              <a:t>. Takeuchi and </a:t>
            </a:r>
            <a:r>
              <a:rPr lang="en-US" err="1"/>
              <a:t>Nonaka</a:t>
            </a:r>
            <a:r>
              <a:rPr lang="en-US"/>
              <a:t> are Godfathers of the Scrum Agile Process since they coined the term in their seminal paper in the Harvard Business Review in 1986: Takeuchi H. and I. </a:t>
            </a:r>
            <a:r>
              <a:rPr lang="en-US" err="1"/>
              <a:t>Nonaka</a:t>
            </a:r>
            <a:r>
              <a:rPr lang="en-US"/>
              <a:t>, </a:t>
            </a:r>
            <a:r>
              <a:rPr lang="en-GB"/>
              <a:t>“The New </a:t>
            </a:r>
            <a:r>
              <a:rPr lang="en-GB" err="1"/>
              <a:t>New</a:t>
            </a:r>
            <a:r>
              <a:rPr lang="en-GB"/>
              <a:t> Product Development Game”, Harvard Business Review, 1986 (January-February).</a:t>
            </a:r>
          </a:p>
          <a:p>
            <a:pPr rtl="0"/>
            <a:r>
              <a:rPr lang="en-US"/>
              <a:t>The term “scrum” was the analogy used to describe a better approach to product development in which the </a:t>
            </a:r>
            <a:r>
              <a:rPr lang="en-US" b="1" i="1"/>
              <a:t>“team tries to go the distance as a unit, passing the ball back and forth”</a:t>
            </a:r>
            <a:r>
              <a:rPr lang="en-US"/>
              <a:t>. The rugby comparison was made when they looked at the </a:t>
            </a:r>
            <a:r>
              <a:rPr lang="en-US" b="1" i="1"/>
              <a:t>“relay race approach to product development – exemplified by NASA’s phased program planning system”</a:t>
            </a:r>
            <a:r>
              <a:rPr lang="en-US"/>
              <a:t> in which they note that the rugby approach </a:t>
            </a:r>
            <a:r>
              <a:rPr lang="en-US" b="1" i="1"/>
              <a:t>“may better serve today’s competitive requirements”.</a:t>
            </a:r>
            <a:endParaRPr lang="en-GB" b="1" i="1"/>
          </a:p>
          <a:p>
            <a:pPr rtl="0"/>
            <a:endParaRPr lang="en-GB"/>
          </a:p>
          <a:p>
            <a:pPr rtl="0"/>
            <a:r>
              <a:rPr lang="en-GB"/>
              <a:t>Later, the term “Scrum” was used in Wicked Problems, Righteous Solutions (1991, </a:t>
            </a:r>
            <a:r>
              <a:rPr lang="en-GB" err="1"/>
              <a:t>DeGrace</a:t>
            </a:r>
            <a:r>
              <a:rPr lang="en-GB"/>
              <a:t> and Stahl) relating successful development to the game of Rugby in which a self-organizing team moves together down the field of product development.</a:t>
            </a:r>
          </a:p>
          <a:p>
            <a:pPr rtl="0"/>
            <a:endParaRPr lang="en-GB"/>
          </a:p>
          <a:p>
            <a:pPr rtl="0"/>
            <a:r>
              <a:rPr lang="en-GB"/>
              <a:t>In 1993, Jeff Sutherland while working at Easel Corporation had read “The New </a:t>
            </a:r>
            <a:r>
              <a:rPr lang="en-GB" err="1"/>
              <a:t>New</a:t>
            </a:r>
            <a:r>
              <a:rPr lang="en-GB"/>
              <a:t> Product Development Game” in the Harvard Business Review. Inspired by the article he created the first Scrum team that worked on development of Object Studio. Jeff Sutherland was the Chief Engineer for the Object Studio team that defined Scrum roles, hired the first Product Owner and </a:t>
            </a:r>
            <a:r>
              <a:rPr lang="en-GB" err="1"/>
              <a:t>ScrumMaster</a:t>
            </a:r>
            <a:r>
              <a:rPr lang="en-GB"/>
              <a:t>, developed the first Product Backlog and Sprint Backlog and built the first portfolio of products created with Scrum. Their product, Object Studio, was reported as industry leader by computer trade journals. Little did they know that Scrum would be their greatest contribution.</a:t>
            </a:r>
          </a:p>
          <a:p>
            <a:pPr rtl="0"/>
            <a:endParaRPr lang="en-US"/>
          </a:p>
          <a:p>
            <a:pPr rtl="0"/>
            <a:r>
              <a:rPr lang="en-US"/>
              <a:t>Object Studio: </a:t>
            </a:r>
            <a:r>
              <a:rPr lang="en-GB"/>
              <a:t>An object-oriented client/server development system, which is the primary toolset feature of the Smalltalk software suite of products from </a:t>
            </a:r>
            <a:r>
              <a:rPr lang="en-GB" err="1"/>
              <a:t>Cincom</a:t>
            </a:r>
            <a:r>
              <a:rPr lang="en-GB"/>
              <a:t> Systems, Inc., Cincinnati, OH (www.cincom.com). Supporting Windows, OS/2, Unix and the major databases, its Synchronicity module is used to graphically diagram the data and business logic and generate </a:t>
            </a:r>
            <a:r>
              <a:rPr lang="en-GB" err="1"/>
              <a:t>Enfin</a:t>
            </a:r>
            <a:r>
              <a:rPr lang="en-GB"/>
              <a:t> Smalltalk code. A visual programming tool is used to create the user interfaces. </a:t>
            </a:r>
            <a:r>
              <a:rPr lang="en-GB" err="1"/>
              <a:t>ObjectStudio</a:t>
            </a:r>
            <a:r>
              <a:rPr lang="en-GB"/>
              <a:t> was originally developed by Easel Corporation, which was acquired by VMARK Software. </a:t>
            </a:r>
            <a:r>
              <a:rPr lang="en-GB" err="1"/>
              <a:t>ObjectStudio</a:t>
            </a:r>
            <a:r>
              <a:rPr lang="en-GB"/>
              <a:t> was then sold to </a:t>
            </a:r>
            <a:r>
              <a:rPr lang="en-GB" err="1"/>
              <a:t>Cincom</a:t>
            </a:r>
            <a:r>
              <a:rPr lang="en-GB"/>
              <a:t>.</a:t>
            </a:r>
          </a:p>
          <a:p>
            <a:pPr rtl="0"/>
            <a:r>
              <a:rPr lang="en-US"/>
              <a:t>(Source: http://www.answers.com/topic/objectstudio)</a:t>
            </a:r>
          </a:p>
          <a:p>
            <a:pPr rtl="0"/>
            <a:endParaRPr lang="en-GB"/>
          </a:p>
          <a:p>
            <a:pPr rtl="0"/>
            <a:r>
              <a:rPr lang="en-GB"/>
              <a:t>In 1995, Jeff introduced the Scrum team to Ken </a:t>
            </a:r>
            <a:r>
              <a:rPr lang="en-GB" err="1"/>
              <a:t>Schwaber</a:t>
            </a:r>
            <a:r>
              <a:rPr lang="en-GB"/>
              <a:t>, CEO of Advanced Development Methods. Ken agreed that Scrum was a better way to build software than traditional methods used at IBM and the big eight consulting firms and worked with Jeff to formalize the Scrum development process at OOPSLA’95. In the same year, Sutherland provided support for development of </a:t>
            </a:r>
            <a:r>
              <a:rPr lang="en-GB" err="1"/>
              <a:t>eXtreme</a:t>
            </a:r>
            <a:r>
              <a:rPr lang="en-GB"/>
              <a:t> Programming by giving Kent Beck all background information on the creation of Scrum and the results of two years of product development with the Scrum process from 1993-95. XP engineering practices evolved along with Scrum and the two leading Agile development processes work well together. Scrum and XP are the most widely used Agile practices worldwide and their creators are signatories of the Agile Manifesto.</a:t>
            </a:r>
          </a:p>
          <a:p>
            <a:pPr rtl="0"/>
            <a:endParaRPr lang="en-GB"/>
          </a:p>
          <a:p>
            <a:pPr rtl="0"/>
            <a:r>
              <a:rPr lang="en-GB"/>
              <a:t>Scrum has made its way through the Pattern Languages of Programming Design (</a:t>
            </a:r>
            <a:r>
              <a:rPr lang="en-GB" err="1"/>
              <a:t>PLoP</a:t>
            </a:r>
            <a:r>
              <a:rPr lang="en-GB"/>
              <a:t>) process. Both Scrum and </a:t>
            </a:r>
            <a:r>
              <a:rPr lang="en-GB" err="1"/>
              <a:t>eXtreme</a:t>
            </a:r>
            <a:r>
              <a:rPr lang="en-GB"/>
              <a:t> Programming were affected by the software patterns movement and Mike </a:t>
            </a:r>
            <a:r>
              <a:rPr lang="en-GB" err="1"/>
              <a:t>Beedle</a:t>
            </a:r>
            <a:r>
              <a:rPr lang="en-GB"/>
              <a:t>, a Scrum signatory of the Agile Manifesto, led the effort to formally codify Scrum as an organizational pattern. His work was published in Volume 4 of Pattern Languages of Program Design in 1999.</a:t>
            </a:r>
          </a:p>
          <a:p>
            <a:pPr rtl="0"/>
            <a:endParaRPr lang="en-US"/>
          </a:p>
          <a:p>
            <a:pPr defTabSz="931774">
              <a:defRPr/>
            </a:pPr>
            <a:r>
              <a:rPr lang="en-US"/>
              <a:t>In 2002, </a:t>
            </a:r>
            <a:r>
              <a:rPr lang="en-US" b="0">
                <a:solidFill>
                  <a:schemeClr val="tx1"/>
                </a:solidFill>
              </a:rPr>
              <a:t>Ken </a:t>
            </a:r>
            <a:r>
              <a:rPr lang="en-US" b="0" err="1">
                <a:solidFill>
                  <a:schemeClr val="tx1"/>
                </a:solidFill>
              </a:rPr>
              <a:t>Schwaber</a:t>
            </a:r>
            <a:r>
              <a:rPr lang="en-US" b="0">
                <a:solidFill>
                  <a:schemeClr val="tx1"/>
                </a:solidFill>
              </a:rPr>
              <a:t>, </a:t>
            </a:r>
            <a:r>
              <a:rPr lang="en-GB" b="0">
                <a:solidFill>
                  <a:schemeClr val="tx1"/>
                </a:solidFill>
              </a:rPr>
              <a:t>Mike Cohn and Esther Derby</a:t>
            </a:r>
            <a:r>
              <a:rPr lang="en-GB" b="0" baseline="0">
                <a:solidFill>
                  <a:schemeClr val="tx1"/>
                </a:solidFill>
              </a:rPr>
              <a:t> founded ScrumAlliance.org. </a:t>
            </a:r>
            <a:r>
              <a:rPr lang="en-GB"/>
              <a:t>There they created the Certified Scrum Master programs and its derivatives. Ken left the Scrum Alliance in the fall of 2009 after a serious bicycle accident. He then founded Scrum.org. At Scrum.org, he led the development of new courseware, assessments, and partnerships to improve the quality and effectiveness of Scrum. </a:t>
            </a:r>
            <a:r>
              <a:rPr lang="en-US" b="0">
                <a:solidFill>
                  <a:schemeClr val="tx1"/>
                </a:solidFill>
              </a:rPr>
              <a:t>In close collaboration with Jeff Sutherland, Scrum.org maintains  the “Scrum Guide” in 30 languages.</a:t>
            </a:r>
          </a:p>
          <a:p>
            <a:pPr rtl="0"/>
            <a:endParaRPr lang="en-US"/>
          </a:p>
          <a:p>
            <a:pPr rtl="0"/>
            <a:r>
              <a:rPr lang="en-US"/>
              <a:t>Works:</a:t>
            </a:r>
          </a:p>
          <a:p>
            <a:pPr rtl="0"/>
            <a:r>
              <a:rPr lang="en-GB" err="1"/>
              <a:t>Schwaber</a:t>
            </a:r>
            <a:r>
              <a:rPr lang="en-GB"/>
              <a:t>, Ken (1 February 2004). </a:t>
            </a:r>
            <a:r>
              <a:rPr lang="en-GB" i="1"/>
              <a:t>Agile Project Management with Scrum</a:t>
            </a:r>
            <a:r>
              <a:rPr lang="en-GB"/>
              <a:t>. </a:t>
            </a:r>
            <a:r>
              <a:rPr lang="en-GB">
                <a:hlinkClick r:id="rId3" tooltip="Microsoft Press"/>
              </a:rPr>
              <a:t>Microsoft Press</a:t>
            </a:r>
            <a:r>
              <a:rPr lang="en-GB"/>
              <a:t>. </a:t>
            </a:r>
            <a:r>
              <a:rPr lang="en-GB">
                <a:hlinkClick r:id="rId4" tooltip="International Standard Book Number"/>
              </a:rPr>
              <a:t>ISBN</a:t>
            </a:r>
            <a:r>
              <a:rPr lang="en-GB"/>
              <a:t> </a:t>
            </a:r>
            <a:r>
              <a:rPr lang="en-GB">
                <a:hlinkClick r:id="rId5" tooltip="Special:BookSources/978-0-7356-1993-7"/>
              </a:rPr>
              <a:t>978-0-7356-1993-7</a:t>
            </a:r>
            <a:r>
              <a:rPr lang="en-GB"/>
              <a:t>. </a:t>
            </a:r>
          </a:p>
          <a:p>
            <a:pPr rtl="0"/>
            <a:r>
              <a:rPr lang="en-GB" err="1"/>
              <a:t>Schwaber</a:t>
            </a:r>
            <a:r>
              <a:rPr lang="en-GB"/>
              <a:t>, Ken; </a:t>
            </a:r>
            <a:r>
              <a:rPr lang="en-GB" err="1"/>
              <a:t>Beedle</a:t>
            </a:r>
            <a:r>
              <a:rPr lang="en-GB"/>
              <a:t>, Mike (18 February 2002). </a:t>
            </a:r>
            <a:r>
              <a:rPr lang="en-GB" i="1"/>
              <a:t>Agile Software Development with Scrum</a:t>
            </a:r>
            <a:r>
              <a:rPr lang="en-GB"/>
              <a:t>. </a:t>
            </a:r>
            <a:r>
              <a:rPr lang="en-GB">
                <a:hlinkClick r:id="rId6" tooltip="Prentice Hall"/>
              </a:rPr>
              <a:t>Prentice Hall</a:t>
            </a:r>
            <a:r>
              <a:rPr lang="en-GB"/>
              <a:t>. </a:t>
            </a:r>
            <a:r>
              <a:rPr lang="en-GB">
                <a:hlinkClick r:id="rId4" tooltip="International Standard Book Number"/>
              </a:rPr>
              <a:t>ISBN</a:t>
            </a:r>
            <a:r>
              <a:rPr lang="en-GB"/>
              <a:t> </a:t>
            </a:r>
            <a:r>
              <a:rPr lang="en-GB">
                <a:hlinkClick r:id="rId7" tooltip="Special:BookSources/978-0-13-067634-4"/>
              </a:rPr>
              <a:t>978-0-13-067634-4</a:t>
            </a:r>
            <a:r>
              <a:rPr lang="en-GB"/>
              <a:t>. </a:t>
            </a:r>
          </a:p>
          <a:p>
            <a:pPr rtl="0"/>
            <a:r>
              <a:rPr lang="en-GB" err="1"/>
              <a:t>Schwaber</a:t>
            </a:r>
            <a:r>
              <a:rPr lang="en-GB"/>
              <a:t>, Ken (2007). </a:t>
            </a:r>
            <a:r>
              <a:rPr lang="en-GB" i="1"/>
              <a:t>The Enterprise and Scrum</a:t>
            </a:r>
            <a:r>
              <a:rPr lang="en-GB"/>
              <a:t>. </a:t>
            </a:r>
            <a:r>
              <a:rPr lang="en-GB">
                <a:hlinkClick r:id="rId3" tooltip="Microsoft Press"/>
              </a:rPr>
              <a:t>Microsoft Press</a:t>
            </a:r>
            <a:r>
              <a:rPr lang="en-GB"/>
              <a:t>. </a:t>
            </a:r>
            <a:r>
              <a:rPr lang="en-GB">
                <a:hlinkClick r:id="rId4" tooltip="International Standard Book Number"/>
              </a:rPr>
              <a:t>ISBN</a:t>
            </a:r>
            <a:r>
              <a:rPr lang="en-GB"/>
              <a:t> </a:t>
            </a:r>
            <a:r>
              <a:rPr lang="en-GB">
                <a:hlinkClick r:id="rId8" tooltip="Special:BookSources/978-0-7356-2337-8"/>
              </a:rPr>
              <a:t>978-0-7356-2337-8</a:t>
            </a:r>
            <a:r>
              <a:rPr lang="en-GB"/>
              <a:t>. </a:t>
            </a:r>
          </a:p>
          <a:p>
            <a:pPr rtl="0"/>
            <a:r>
              <a:rPr lang="en-GB" err="1"/>
              <a:t>Schwaber</a:t>
            </a:r>
            <a:r>
              <a:rPr lang="en-GB"/>
              <a:t>, Ken; </a:t>
            </a:r>
            <a:r>
              <a:rPr lang="en-GB">
                <a:hlinkClick r:id="rId9" tooltip="Jeff Sutherland"/>
              </a:rPr>
              <a:t>Sutherland, Jeff</a:t>
            </a:r>
            <a:r>
              <a:rPr lang="en-GB"/>
              <a:t> (2012). </a:t>
            </a:r>
            <a:r>
              <a:rPr lang="en-GB" i="1"/>
              <a:t>Software in 30 Days: How Agile Managers Beat the Odds, Delight Their Customers, And Leave Competitors In the Dust</a:t>
            </a:r>
            <a:r>
              <a:rPr lang="en-GB"/>
              <a:t>. </a:t>
            </a:r>
            <a:r>
              <a:rPr lang="en-GB">
                <a:hlinkClick r:id="rId10" tooltip="John Wiley &amp; Sons"/>
              </a:rPr>
              <a:t>Wiley</a:t>
            </a:r>
            <a:r>
              <a:rPr lang="en-GB"/>
              <a:t>. </a:t>
            </a:r>
            <a:r>
              <a:rPr lang="en-GB">
                <a:hlinkClick r:id="rId4" tooltip="International Standard Book Number"/>
              </a:rPr>
              <a:t>ISBN</a:t>
            </a:r>
            <a:r>
              <a:rPr lang="en-GB"/>
              <a:t> </a:t>
            </a:r>
            <a:r>
              <a:rPr lang="en-GB">
                <a:hlinkClick r:id="rId11" tooltip="Special:BookSources/978-1118206669"/>
              </a:rPr>
              <a:t>978-1118206669</a:t>
            </a:r>
            <a:r>
              <a:rPr lang="en-GB"/>
              <a:t>.</a:t>
            </a:r>
          </a:p>
          <a:p>
            <a:pPr rtl="0"/>
            <a:endParaRPr lang="en-US"/>
          </a:p>
          <a:p>
            <a:pPr rtl="0"/>
            <a:r>
              <a:rPr lang="en-US"/>
              <a:t>http://en.wikipedia.org/wiki/Ken_Schwaber</a:t>
            </a:r>
          </a:p>
          <a:p>
            <a:pPr defTabSz="931774">
              <a:defRPr/>
            </a:pPr>
            <a:r>
              <a:rPr lang="en-GB"/>
              <a:t>http://jeffsutherland.com/ScrumPapers.pdf</a:t>
            </a:r>
          </a:p>
          <a:p>
            <a:pPr rtl="0"/>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8</a:t>
            </a:fld>
            <a:endParaRPr lang="en-GB"/>
          </a:p>
        </p:txBody>
      </p:sp>
    </p:spTree>
    <p:extLst>
      <p:ext uri="{BB962C8B-B14F-4D97-AF65-F5344CB8AC3E}">
        <p14:creationId xmlns:p14="http://schemas.microsoft.com/office/powerpoint/2010/main" val="808796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9</a:t>
            </a:fld>
            <a:endParaRPr lang="en-GB"/>
          </a:p>
        </p:txBody>
      </p:sp>
    </p:spTree>
    <p:extLst>
      <p:ext uri="{BB962C8B-B14F-4D97-AF65-F5344CB8AC3E}">
        <p14:creationId xmlns:p14="http://schemas.microsoft.com/office/powerpoint/2010/main" val="253893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Professional Scrum we not only follow the framework, but we enact the values and principles of the philosophy. </a:t>
            </a:r>
          </a:p>
          <a:p>
            <a:r>
              <a:rPr lang="en-US"/>
              <a:t>MECHANICAL SCRUM: IT’S A START Mechanical Scrum is easy. All we have to do is to follow the framework and use the terminology. This is where most </a:t>
            </a:r>
            <a:r>
              <a:rPr lang="en-US" err="1"/>
              <a:t>organisations</a:t>
            </a:r>
            <a:r>
              <a:rPr lang="en-US"/>
              <a:t> start and unfortunately, where they fi </a:t>
            </a:r>
            <a:r>
              <a:rPr lang="en-US" err="1"/>
              <a:t>nish</a:t>
            </a:r>
            <a:r>
              <a:rPr lang="en-US"/>
              <a:t>. They think to themselves, “How do we satisfy the demand that we do Scrum, but not have to change actually?”.</a:t>
            </a:r>
          </a:p>
          <a:p>
            <a:r>
              <a:rPr lang="en-US"/>
              <a:t>VALUES &amp; PRINCIPALS: START TO LIVE THE DREAM There are fi </a:t>
            </a:r>
            <a:r>
              <a:rPr lang="en-US" err="1"/>
              <a:t>ve</a:t>
            </a:r>
            <a:r>
              <a:rPr lang="en-US"/>
              <a:t> values that go with Scrum; commitment, focus, openness, respect, and courage. They should be applied to all aspects of the process, so they have different meanings depending on the situation.</a:t>
            </a:r>
          </a:p>
          <a:p>
            <a:r>
              <a:rPr lang="en-US"/>
              <a:t>Along with the values, there are three principals that should be adhered to, time boxing, self-</a:t>
            </a:r>
            <a:r>
              <a:rPr lang="en-US" err="1"/>
              <a:t>organising</a:t>
            </a:r>
            <a:r>
              <a:rPr lang="en-US"/>
              <a:t> teams, and shippable code. </a:t>
            </a:r>
          </a:p>
          <a:p>
            <a:r>
              <a:rPr lang="en-US"/>
              <a:t>TECHNICAL EXCELLENCE: BE THE BEST Even when </a:t>
            </a:r>
            <a:r>
              <a:rPr lang="en-US" err="1"/>
              <a:t>organisations</a:t>
            </a:r>
            <a:r>
              <a:rPr lang="en-US"/>
              <a:t> focus on the values and principals they often forget about technical excellence. You need to train your Development Team members in the technology and the tools to make them effective. They might need to brush up their skills in patterns and practices to allow the most </a:t>
            </a:r>
            <a:r>
              <a:rPr lang="en-US" err="1"/>
              <a:t>fl</a:t>
            </a:r>
            <a:r>
              <a:rPr lang="en-US"/>
              <a:t> </a:t>
            </a:r>
            <a:r>
              <a:rPr lang="en-US" err="1"/>
              <a:t>exible</a:t>
            </a:r>
            <a:r>
              <a:rPr lang="en-US"/>
              <a:t> and relevant architecture emerge as they are building. Technical excellence is more than just having some skills, even if they are awesome skills. It’s about striving, at all times, to be the best at what you do. </a:t>
            </a:r>
          </a:p>
          <a:p>
            <a:endParaRPr lang="en-US"/>
          </a:p>
          <a:p>
            <a:endParaRPr lang="en-US"/>
          </a:p>
          <a:p>
            <a:endParaRPr lang="en-US"/>
          </a:p>
          <a:p>
            <a:r>
              <a:rPr lang="en-US"/>
              <a:t>Source: http://www.ndcmagazine.com/wp-content/uploads/2015/05/NDC-Magazine-1-2015.pdf</a:t>
            </a:r>
          </a:p>
          <a:p>
            <a:endParaRPr lang="en-US"/>
          </a:p>
        </p:txBody>
      </p:sp>
      <p:sp>
        <p:nvSpPr>
          <p:cNvPr id="4" name="Slide Number Placeholder 3"/>
          <p:cNvSpPr>
            <a:spLocks noGrp="1"/>
          </p:cNvSpPr>
          <p:nvPr>
            <p:ph type="sldNum" sz="quarter" idx="10"/>
          </p:nvPr>
        </p:nvSpPr>
        <p:spPr/>
        <p:txBody>
          <a:bodyPr/>
          <a:lstStyle/>
          <a:p>
            <a:fld id="{DC59FDB4-792A-4C30-B3CA-9A37EF575B96}" type="slidenum">
              <a:rPr lang="en-GB" smtClean="0"/>
              <a:t>10</a:t>
            </a:fld>
            <a:endParaRPr lang="en-GB"/>
          </a:p>
        </p:txBody>
      </p:sp>
    </p:spTree>
    <p:extLst>
      <p:ext uri="{BB962C8B-B14F-4D97-AF65-F5344CB8AC3E}">
        <p14:creationId xmlns:p14="http://schemas.microsoft.com/office/powerpoint/2010/main" val="2588850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eopl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3143"/>
            <a:ext cx="11206920" cy="5603460"/>
          </a:xfrm>
          <a:prstGeom prst="rect">
            <a:avLst/>
          </a:prstGeom>
        </p:spPr>
      </p:pic>
      <p:sp>
        <p:nvSpPr>
          <p:cNvPr id="2" name="Title 1"/>
          <p:cNvSpPr>
            <a:spLocks noGrp="1"/>
          </p:cNvSpPr>
          <p:nvPr>
            <p:ph type="ctrTitle" hasCustomPrompt="1"/>
          </p:nvPr>
        </p:nvSpPr>
        <p:spPr>
          <a:xfrm>
            <a:off x="5527221" y="2212521"/>
            <a:ext cx="5798683" cy="1387249"/>
          </a:xfrm>
        </p:spPr>
        <p:txBody>
          <a:bodyPr rIns="0" anchor="b">
            <a:noAutofit/>
          </a:bodyPr>
          <a:lstStyle>
            <a:lvl1pPr algn="r" defTabSz="914400" rtl="0" eaLnBrk="1" latinLnBrk="0" hangingPunct="1">
              <a:lnSpc>
                <a:spcPct val="90000"/>
              </a:lnSpc>
              <a:spcBef>
                <a:spcPct val="0"/>
              </a:spcBef>
              <a:buNone/>
              <a:defRPr lang="en-GB" sz="4800" b="1" kern="1200" dirty="0">
                <a:solidFill>
                  <a:srgbClr val="AA0B19"/>
                </a:solidFill>
                <a:latin typeface="+mn-lt"/>
                <a:ea typeface="+mj-ea"/>
                <a:cs typeface="+mj-cs"/>
              </a:defRPr>
            </a:lvl1pPr>
          </a:lstStyle>
          <a:p>
            <a:r>
              <a:rPr lang="ro-RO"/>
              <a:t>Presentation Title</a:t>
            </a:r>
            <a:endParaRPr lang="en-GB"/>
          </a:p>
        </p:txBody>
      </p:sp>
      <p:sp>
        <p:nvSpPr>
          <p:cNvPr id="3" name="Subtitle 2"/>
          <p:cNvSpPr>
            <a:spLocks noGrp="1"/>
          </p:cNvSpPr>
          <p:nvPr>
            <p:ph type="subTitle" idx="1"/>
          </p:nvPr>
        </p:nvSpPr>
        <p:spPr>
          <a:xfrm>
            <a:off x="5530557" y="3626534"/>
            <a:ext cx="5817799" cy="1655762"/>
          </a:xfrm>
        </p:spPr>
        <p:txBody>
          <a:bodyPr rIns="0">
            <a:normAutofit/>
          </a:bodyPr>
          <a:lstStyle>
            <a:lvl1pPr marL="0" indent="0" algn="r">
              <a:buNone/>
              <a:defRPr sz="36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cxnSp>
        <p:nvCxnSpPr>
          <p:cNvPr id="14" name="Straight Connector 13"/>
          <p:cNvCxnSpPr/>
          <p:nvPr/>
        </p:nvCxnSpPr>
        <p:spPr>
          <a:xfrm>
            <a:off x="0" y="6256603"/>
            <a:ext cx="12192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txBox="1">
            <a:spLocks/>
          </p:cNvSpPr>
          <p:nvPr/>
        </p:nvSpPr>
        <p:spPr>
          <a:xfrm>
            <a:off x="8610600" y="6342681"/>
            <a:ext cx="27432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endava.com</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7554" y="329862"/>
            <a:ext cx="2038350" cy="676275"/>
          </a:xfrm>
          <a:prstGeom prst="rect">
            <a:avLst/>
          </a:prstGeom>
        </p:spPr>
      </p:pic>
      <p:cxnSp>
        <p:nvCxnSpPr>
          <p:cNvPr id="10" name="Straight Connector 9"/>
          <p:cNvCxnSpPr/>
          <p:nvPr/>
        </p:nvCxnSpPr>
        <p:spPr>
          <a:xfrm>
            <a:off x="0" y="1314489"/>
            <a:ext cx="4588329" cy="8125"/>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31208" y="969671"/>
            <a:ext cx="3551464" cy="338554"/>
          </a:xfrm>
          <a:prstGeom prst="rect">
            <a:avLst/>
          </a:prstGeom>
          <a:noFill/>
        </p:spPr>
        <p:txBody>
          <a:bodyPr wrap="square" rtlCol="0">
            <a:spAutoFit/>
          </a:bodyPr>
          <a:lstStyle/>
          <a:p>
            <a:pPr algn="r"/>
            <a:r>
              <a:rPr lang="en-US" sz="1600">
                <a:solidFill>
                  <a:srgbClr val="4A4E52"/>
                </a:solidFill>
              </a:rPr>
              <a:t>QUALITY. PRODUCTIVITY. INNOVATION.</a:t>
            </a:r>
            <a:endParaRPr lang="en-GB" sz="1600">
              <a:solidFill>
                <a:srgbClr val="4A4E52"/>
              </a:solidFill>
            </a:endParaRPr>
          </a:p>
        </p:txBody>
      </p:sp>
    </p:spTree>
    <p:extLst>
      <p:ext uri="{BB962C8B-B14F-4D97-AF65-F5344CB8AC3E}">
        <p14:creationId xmlns:p14="http://schemas.microsoft.com/office/powerpoint/2010/main" val="2248972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12192000" cy="685800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000" b="1" baseline="0">
                <a:solidFill>
                  <a:srgbClr val="AA0B19"/>
                </a:solidFill>
              </a:defRPr>
            </a:lvl1pPr>
            <a:lvl2pPr marL="0" indent="0" algn="l">
              <a:buNone/>
              <a:defRPr sz="3000">
                <a:solidFill>
                  <a:srgbClr val="4A4E52"/>
                </a:solidFill>
              </a:defRPr>
            </a:lvl2pPr>
            <a:lvl3pPr marL="1257300" indent="-342900">
              <a:buClr>
                <a:srgbClr val="81ADB5"/>
              </a:buClr>
              <a:buFont typeface="Arial" panose="020B0604020202020204" pitchFamily="34" charset="0"/>
              <a:buChar char="•"/>
              <a:defRPr sz="300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picture – full slide – from picture gallery \\rocjfs03\Public\Marketing\Pictures_for_collateral\2013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14" name="Content Placeholder 2"/>
          <p:cNvSpPr>
            <a:spLocks noGrp="1"/>
          </p:cNvSpPr>
          <p:nvPr>
            <p:ph idx="10" hasCustomPrompt="1"/>
          </p:nvPr>
        </p:nvSpPr>
        <p:spPr>
          <a:xfrm>
            <a:off x="459262" y="4523014"/>
            <a:ext cx="5817971" cy="1768247"/>
          </a:xfrm>
          <a:solidFill>
            <a:schemeClr val="bg1">
              <a:alpha val="65000"/>
            </a:schemeClr>
          </a:solidFill>
        </p:spPr>
        <p:txBody>
          <a:bodyPr lIns="180000" tIns="180000" rIns="180000" bIns="180000"/>
          <a:lstStyle>
            <a:lvl1pPr marL="0" indent="0">
              <a:buNone/>
              <a:defRPr sz="3000" b="1">
                <a:solidFill>
                  <a:srgbClr val="4A4E52"/>
                </a:solidFill>
              </a:defRPr>
            </a:lvl1pPr>
            <a:lvl2pPr marL="0" indent="0" algn="l">
              <a:buNone/>
              <a:defRPr sz="3000">
                <a:solidFill>
                  <a:srgbClr val="4A4E52"/>
                </a:solidFill>
              </a:defRPr>
            </a:lvl2pPr>
            <a:lvl3pPr marL="0" indent="0">
              <a:buClr>
                <a:srgbClr val="81ADB5"/>
              </a:buClr>
              <a:buFont typeface="Arial" panose="020B0604020202020204" pitchFamily="34" charset="0"/>
              <a:buNone/>
              <a:defRPr sz="3000" b="1" baseline="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marL="274320" lvl="2">
              <a:buSzPct val="175000"/>
            </a:pPr>
            <a:r>
              <a:rPr lang="en-US"/>
              <a:t>Headline here. Remember that the audience should listen to you, not read the screen. </a:t>
            </a:r>
          </a:p>
        </p:txBody>
      </p:sp>
    </p:spTree>
    <p:extLst>
      <p:ext uri="{BB962C8B-B14F-4D97-AF65-F5344CB8AC3E}">
        <p14:creationId xmlns:p14="http://schemas.microsoft.com/office/powerpoint/2010/main" val="188757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ank_you_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367644" y="2400299"/>
            <a:ext cx="2775856" cy="2426041"/>
          </a:xfrm>
        </p:spPr>
        <p:txBody>
          <a:bodyPr>
            <a:normAutofit/>
          </a:bodyPr>
          <a:lstStyle>
            <a:lvl1pPr marL="0" indent="0">
              <a:buNone/>
              <a:defRPr sz="2000" b="1" baseline="0">
                <a:solidFill>
                  <a:srgbClr val="4A4E52"/>
                </a:solidFill>
              </a:defRPr>
            </a:lvl1pPr>
            <a:lvl2pPr marL="0" indent="0" algn="l">
              <a:buNone/>
              <a:defRPr sz="3000">
                <a:solidFill>
                  <a:srgbClr val="4A4E52"/>
                </a:solidFill>
              </a:defRPr>
            </a:lvl2pPr>
            <a:lvl3pPr marL="1257300" indent="-342900">
              <a:buClr>
                <a:srgbClr val="81ADB5"/>
              </a:buClr>
              <a:buFont typeface="Arial" panose="020B0604020202020204" pitchFamily="34" charset="0"/>
              <a:buChar char="•"/>
              <a:defRPr sz="300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lvl="0"/>
            <a:r>
              <a:rPr lang="en-US"/>
              <a:t>Insert your picture -</a:t>
            </a:r>
          </a:p>
          <a:p>
            <a:pPr lvl="0"/>
            <a:r>
              <a:rPr lang="en-US"/>
              <a:t>preferably with background in light color</a:t>
            </a:r>
          </a:p>
        </p:txBody>
      </p:sp>
      <p:sp>
        <p:nvSpPr>
          <p:cNvPr id="9" name="Title 1"/>
          <p:cNvSpPr>
            <a:spLocks noGrp="1"/>
          </p:cNvSpPr>
          <p:nvPr>
            <p:ph type="title" hasCustomPrompt="1"/>
          </p:nvPr>
        </p:nvSpPr>
        <p:spPr>
          <a:xfrm>
            <a:off x="810305" y="233266"/>
            <a:ext cx="8513310" cy="1091681"/>
          </a:xfrm>
        </p:spPr>
        <p:txBody>
          <a:bodyPr lIns="0" anchor="t" anchorCtr="0">
            <a:normAutofit/>
          </a:bodyPr>
          <a:lstStyle>
            <a:lvl1pPr>
              <a:defRPr sz="3600" b="1">
                <a:solidFill>
                  <a:srgbClr val="4A4E52"/>
                </a:solidFill>
                <a:latin typeface="+mn-lt"/>
              </a:defRPr>
            </a:lvl1pPr>
          </a:lstStyle>
          <a:p>
            <a:r>
              <a:rPr lang="en-US"/>
              <a:t>Thank you!</a:t>
            </a:r>
            <a:endParaRPr lang="en-GB"/>
          </a:p>
        </p:txBody>
      </p:sp>
      <p:sp>
        <p:nvSpPr>
          <p:cNvPr id="10" name="Rectangle 9"/>
          <p:cNvSpPr/>
          <p:nvPr/>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178" y="268590"/>
            <a:ext cx="1217621" cy="403977"/>
          </a:xfrm>
          <a:prstGeom prst="rect">
            <a:avLst/>
          </a:prstGeom>
        </p:spPr>
      </p:pic>
      <p:sp>
        <p:nvSpPr>
          <p:cNvPr id="12"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4A4E52"/>
                </a:solidFill>
              </a:defRPr>
            </a:lvl1pPr>
          </a:lstStyle>
          <a:p>
            <a:r>
              <a:rPr lang="en-GB">
                <a:solidFill>
                  <a:srgbClr val="DC5D2A"/>
                </a:solidFill>
              </a:rPr>
              <a:t>QUALITY. PRODUCTIVITY. INNOVATION.</a:t>
            </a:r>
          </a:p>
        </p:txBody>
      </p:sp>
      <p:sp>
        <p:nvSpPr>
          <p:cNvPr id="13" name="TextBox 19"/>
          <p:cNvSpPr txBox="1"/>
          <p:nvPr/>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Tree>
    <p:extLst>
      <p:ext uri="{BB962C8B-B14F-4D97-AF65-F5344CB8AC3E}">
        <p14:creationId xmlns:p14="http://schemas.microsoft.com/office/powerpoint/2010/main" val="1545372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Agile">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2756"/>
            <a:ext cx="10847694" cy="5423847"/>
          </a:xfrm>
          <a:prstGeom prst="rect">
            <a:avLst/>
          </a:prstGeom>
        </p:spPr>
      </p:pic>
      <p:sp>
        <p:nvSpPr>
          <p:cNvPr id="2" name="Title 1"/>
          <p:cNvSpPr>
            <a:spLocks noGrp="1"/>
          </p:cNvSpPr>
          <p:nvPr>
            <p:ph type="ctrTitle"/>
          </p:nvPr>
        </p:nvSpPr>
        <p:spPr>
          <a:xfrm>
            <a:off x="5527221" y="2212521"/>
            <a:ext cx="5798683" cy="1387249"/>
          </a:xfrm>
        </p:spPr>
        <p:txBody>
          <a:bodyPr rIns="0" anchor="b">
            <a:noAutofit/>
          </a:bodyPr>
          <a:lstStyle>
            <a:lvl1pPr algn="r">
              <a:defRPr sz="4800" b="1">
                <a:solidFill>
                  <a:srgbClr val="AA0B19"/>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5530557" y="3626534"/>
            <a:ext cx="5817799" cy="1655762"/>
          </a:xfrm>
        </p:spPr>
        <p:txBody>
          <a:bodyPr rIns="0">
            <a:normAutofit/>
          </a:bodyPr>
          <a:lstStyle>
            <a:lvl1pPr marL="0" indent="0" algn="r">
              <a:buNone/>
              <a:defRPr sz="38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7554" y="329862"/>
            <a:ext cx="2038350" cy="676275"/>
          </a:xfrm>
          <a:prstGeom prst="rect">
            <a:avLst/>
          </a:prstGeom>
        </p:spPr>
      </p:pic>
      <p:cxnSp>
        <p:nvCxnSpPr>
          <p:cNvPr id="11" name="Straight Connector 10"/>
          <p:cNvCxnSpPr/>
          <p:nvPr/>
        </p:nvCxnSpPr>
        <p:spPr>
          <a:xfrm>
            <a:off x="0" y="6256603"/>
            <a:ext cx="12192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p:nvSpPr>
        <p:spPr>
          <a:xfrm>
            <a:off x="8610600" y="6342681"/>
            <a:ext cx="27432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endava.com</a:t>
            </a:r>
          </a:p>
        </p:txBody>
      </p:sp>
      <p:cxnSp>
        <p:nvCxnSpPr>
          <p:cNvPr id="13" name="Straight Connector 12"/>
          <p:cNvCxnSpPr/>
          <p:nvPr/>
        </p:nvCxnSpPr>
        <p:spPr>
          <a:xfrm>
            <a:off x="0" y="1314489"/>
            <a:ext cx="4588329" cy="8125"/>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31208" y="969671"/>
            <a:ext cx="3551464" cy="338554"/>
          </a:xfrm>
          <a:prstGeom prst="rect">
            <a:avLst/>
          </a:prstGeom>
          <a:noFill/>
        </p:spPr>
        <p:txBody>
          <a:bodyPr wrap="square" rtlCol="0">
            <a:spAutoFit/>
          </a:bodyPr>
          <a:lstStyle/>
          <a:p>
            <a:pPr algn="r"/>
            <a:r>
              <a:rPr lang="en-US" sz="1600">
                <a:solidFill>
                  <a:srgbClr val="4A4E52"/>
                </a:solidFill>
              </a:rPr>
              <a:t>QUALITY. PRODUCTIVITY. INNOVATION.</a:t>
            </a:r>
            <a:endParaRPr lang="en-GB" sz="1600">
              <a:solidFill>
                <a:srgbClr val="4A4E52"/>
              </a:solidFill>
            </a:endParaRPr>
          </a:p>
        </p:txBody>
      </p:sp>
    </p:spTree>
    <p:extLst>
      <p:ext uri="{BB962C8B-B14F-4D97-AF65-F5344CB8AC3E}">
        <p14:creationId xmlns:p14="http://schemas.microsoft.com/office/powerpoint/2010/main" val="152255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Quality">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3305"/>
            <a:ext cx="9386596" cy="4693298"/>
          </a:xfrm>
          <a:prstGeom prst="rect">
            <a:avLst/>
          </a:prstGeom>
        </p:spPr>
      </p:pic>
      <p:sp>
        <p:nvSpPr>
          <p:cNvPr id="2" name="Title 1"/>
          <p:cNvSpPr>
            <a:spLocks noGrp="1"/>
          </p:cNvSpPr>
          <p:nvPr>
            <p:ph type="ctrTitle"/>
          </p:nvPr>
        </p:nvSpPr>
        <p:spPr>
          <a:xfrm>
            <a:off x="5527221" y="2212521"/>
            <a:ext cx="5798683" cy="1387249"/>
          </a:xfrm>
        </p:spPr>
        <p:txBody>
          <a:bodyPr rIns="0" anchor="b">
            <a:noAutofit/>
          </a:bodyPr>
          <a:lstStyle>
            <a:lvl1pPr algn="r">
              <a:defRPr sz="4800" b="1">
                <a:solidFill>
                  <a:srgbClr val="AA0B19"/>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5530557" y="3626534"/>
            <a:ext cx="5817799" cy="1655762"/>
          </a:xfrm>
        </p:spPr>
        <p:txBody>
          <a:bodyPr rIns="0">
            <a:normAutofit/>
          </a:bodyPr>
          <a:lstStyle>
            <a:lvl1pPr marL="0" indent="0" algn="r">
              <a:buNone/>
              <a:defRPr sz="38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7554" y="329862"/>
            <a:ext cx="2038350" cy="676275"/>
          </a:xfrm>
          <a:prstGeom prst="rect">
            <a:avLst/>
          </a:prstGeom>
        </p:spPr>
      </p:pic>
      <p:cxnSp>
        <p:nvCxnSpPr>
          <p:cNvPr id="11" name="Straight Connector 10"/>
          <p:cNvCxnSpPr/>
          <p:nvPr/>
        </p:nvCxnSpPr>
        <p:spPr>
          <a:xfrm>
            <a:off x="0" y="6256603"/>
            <a:ext cx="12192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p:nvSpPr>
        <p:spPr>
          <a:xfrm>
            <a:off x="8610600" y="6342681"/>
            <a:ext cx="27432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endava.com</a:t>
            </a:r>
          </a:p>
        </p:txBody>
      </p:sp>
      <p:cxnSp>
        <p:nvCxnSpPr>
          <p:cNvPr id="13" name="Straight Connector 12"/>
          <p:cNvCxnSpPr/>
          <p:nvPr/>
        </p:nvCxnSpPr>
        <p:spPr>
          <a:xfrm>
            <a:off x="0" y="1314489"/>
            <a:ext cx="4588329" cy="8125"/>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31208" y="969671"/>
            <a:ext cx="3551464" cy="338554"/>
          </a:xfrm>
          <a:prstGeom prst="rect">
            <a:avLst/>
          </a:prstGeom>
          <a:noFill/>
        </p:spPr>
        <p:txBody>
          <a:bodyPr wrap="square" rtlCol="0">
            <a:spAutoFit/>
          </a:bodyPr>
          <a:lstStyle/>
          <a:p>
            <a:pPr algn="r"/>
            <a:r>
              <a:rPr lang="en-US" sz="1600">
                <a:solidFill>
                  <a:srgbClr val="4A4E52"/>
                </a:solidFill>
              </a:rPr>
              <a:t>QUALITY. PRODUCTIVITY. INNOVATION.</a:t>
            </a:r>
            <a:endParaRPr lang="en-GB" sz="1600">
              <a:solidFill>
                <a:srgbClr val="4A4E52"/>
              </a:solidFill>
            </a:endParaRPr>
          </a:p>
        </p:txBody>
      </p:sp>
    </p:spTree>
    <p:extLst>
      <p:ext uri="{BB962C8B-B14F-4D97-AF65-F5344CB8AC3E}">
        <p14:creationId xmlns:p14="http://schemas.microsoft.com/office/powerpoint/2010/main" val="397533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over Digital Media">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395" y="0"/>
            <a:ext cx="12513206" cy="6256604"/>
          </a:xfrm>
          <a:prstGeom prst="rect">
            <a:avLst/>
          </a:prstGeom>
        </p:spPr>
      </p:pic>
      <p:sp>
        <p:nvSpPr>
          <p:cNvPr id="2" name="Title 1"/>
          <p:cNvSpPr>
            <a:spLocks noGrp="1"/>
          </p:cNvSpPr>
          <p:nvPr>
            <p:ph type="ctrTitle"/>
          </p:nvPr>
        </p:nvSpPr>
        <p:spPr>
          <a:xfrm>
            <a:off x="5527221" y="2212521"/>
            <a:ext cx="5798683" cy="1387249"/>
          </a:xfrm>
        </p:spPr>
        <p:txBody>
          <a:bodyPr rIns="0" anchor="b">
            <a:noAutofit/>
          </a:bodyPr>
          <a:lstStyle>
            <a:lvl1pPr algn="r">
              <a:defRPr sz="4800" b="1">
                <a:solidFill>
                  <a:srgbClr val="AA0B19"/>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5530557" y="3626534"/>
            <a:ext cx="5817799" cy="1655762"/>
          </a:xfrm>
        </p:spPr>
        <p:txBody>
          <a:bodyPr rIns="0">
            <a:normAutofit/>
          </a:bodyPr>
          <a:lstStyle>
            <a:lvl1pPr marL="0" indent="0" algn="r">
              <a:buNone/>
              <a:defRPr sz="38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7554" y="329862"/>
            <a:ext cx="2038350" cy="676275"/>
          </a:xfrm>
          <a:prstGeom prst="rect">
            <a:avLst/>
          </a:prstGeom>
        </p:spPr>
      </p:pic>
      <p:cxnSp>
        <p:nvCxnSpPr>
          <p:cNvPr id="11" name="Straight Connector 10"/>
          <p:cNvCxnSpPr/>
          <p:nvPr/>
        </p:nvCxnSpPr>
        <p:spPr>
          <a:xfrm>
            <a:off x="0" y="6256603"/>
            <a:ext cx="12192000" cy="0"/>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p:nvSpPr>
        <p:spPr>
          <a:xfrm>
            <a:off x="8610600" y="6342681"/>
            <a:ext cx="2743200" cy="365125"/>
          </a:xfrm>
          <a:prstGeom prst="rect">
            <a:avLst/>
          </a:prstGeom>
        </p:spPr>
        <p:txBody>
          <a:bodyPr vert="horz" lIns="0" tIns="0" rIns="0" bIns="0" rtlCol="0" anchor="ctr"/>
          <a:lstStyle>
            <a:defPPr>
              <a:defRPr lang="en-US"/>
            </a:defPPr>
            <a:lvl1pPr marL="0" algn="r" defTabSz="914400" rtl="0" eaLnBrk="1" latinLnBrk="0" hangingPunct="1">
              <a:defRPr sz="1600" b="1" kern="1200">
                <a:solidFill>
                  <a:srgbClr val="4A4E5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endava.com</a:t>
            </a:r>
          </a:p>
        </p:txBody>
      </p:sp>
      <p:cxnSp>
        <p:nvCxnSpPr>
          <p:cNvPr id="13" name="Straight Connector 12"/>
          <p:cNvCxnSpPr/>
          <p:nvPr/>
        </p:nvCxnSpPr>
        <p:spPr>
          <a:xfrm>
            <a:off x="0" y="1314489"/>
            <a:ext cx="4588329" cy="8125"/>
          </a:xfrm>
          <a:prstGeom prst="line">
            <a:avLst/>
          </a:prstGeom>
          <a:ln>
            <a:solidFill>
              <a:srgbClr val="4A4E5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31208" y="969671"/>
            <a:ext cx="3551464" cy="338554"/>
          </a:xfrm>
          <a:prstGeom prst="rect">
            <a:avLst/>
          </a:prstGeom>
          <a:noFill/>
        </p:spPr>
        <p:txBody>
          <a:bodyPr wrap="square" rtlCol="0">
            <a:spAutoFit/>
          </a:bodyPr>
          <a:lstStyle/>
          <a:p>
            <a:pPr algn="r"/>
            <a:r>
              <a:rPr lang="en-US" sz="1600">
                <a:solidFill>
                  <a:srgbClr val="4A4E52"/>
                </a:solidFill>
              </a:rPr>
              <a:t>QUALITY. PRODUCTIVITY. INNOVATION.</a:t>
            </a:r>
            <a:endParaRPr lang="en-GB" sz="1600">
              <a:solidFill>
                <a:srgbClr val="4A4E52"/>
              </a:solidFill>
            </a:endParaRPr>
          </a:p>
        </p:txBody>
      </p:sp>
    </p:spTree>
    <p:extLst>
      <p:ext uri="{BB962C8B-B14F-4D97-AF65-F5344CB8AC3E}">
        <p14:creationId xmlns:p14="http://schemas.microsoft.com/office/powerpoint/2010/main" val="2074758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_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008" y="1495425"/>
            <a:ext cx="4710548" cy="1158010"/>
          </a:xfrm>
        </p:spPr>
        <p:txBody>
          <a:bodyPr anchor="b">
            <a:noAutofit/>
          </a:bodyPr>
          <a:lstStyle>
            <a:lvl1pPr algn="r">
              <a:defRPr sz="3800" b="1">
                <a:solidFill>
                  <a:srgbClr val="AA0B19"/>
                </a:solidFill>
                <a:latin typeface="+mn-lt"/>
              </a:defRPr>
            </a:lvl1pPr>
          </a:lstStyle>
          <a:p>
            <a:r>
              <a:rPr lang="en-US"/>
              <a:t>Presentation Title</a:t>
            </a:r>
            <a:endParaRPr lang="en-GB"/>
          </a:p>
        </p:txBody>
      </p:sp>
      <p:sp>
        <p:nvSpPr>
          <p:cNvPr id="3" name="Subtitle 2"/>
          <p:cNvSpPr>
            <a:spLocks noGrp="1"/>
          </p:cNvSpPr>
          <p:nvPr>
            <p:ph type="subTitle" idx="1" hasCustomPrompt="1"/>
          </p:nvPr>
        </p:nvSpPr>
        <p:spPr>
          <a:xfrm>
            <a:off x="269008" y="2653435"/>
            <a:ext cx="4716449" cy="1655762"/>
          </a:xfrm>
        </p:spPr>
        <p:txBody>
          <a:bodyPr>
            <a:normAutofit/>
          </a:bodyPr>
          <a:lstStyle>
            <a:lvl1pPr marL="0" indent="0" algn="r">
              <a:buNone/>
              <a:defRPr sz="24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endParaRPr lang="en-GB"/>
          </a:p>
        </p:txBody>
      </p:sp>
      <p:sp>
        <p:nvSpPr>
          <p:cNvPr id="12" name="Content Placeholder 2"/>
          <p:cNvSpPr>
            <a:spLocks noGrp="1"/>
          </p:cNvSpPr>
          <p:nvPr>
            <p:ph idx="13" hasCustomPrompt="1"/>
          </p:nvPr>
        </p:nvSpPr>
        <p:spPr>
          <a:xfrm>
            <a:off x="5589155" y="1495425"/>
            <a:ext cx="5764644" cy="4230689"/>
          </a:xfrm>
        </p:spPr>
        <p:txBody>
          <a:bodyPr/>
          <a:lstStyle>
            <a:lvl1pPr marL="457200" indent="-457200">
              <a:buClr>
                <a:srgbClr val="81ADB5"/>
              </a:buClr>
              <a:buFont typeface="Symbol" panose="05050102010706020507" pitchFamily="18" charset="2"/>
              <a:buChar char=""/>
              <a:defRPr sz="2600" b="1" baseline="0">
                <a:solidFill>
                  <a:srgbClr val="4A4E52"/>
                </a:solidFill>
              </a:defRPr>
            </a:lvl1pPr>
            <a:lvl2pPr marL="0" indent="0" algn="l">
              <a:buNone/>
              <a:defRPr sz="2600">
                <a:solidFill>
                  <a:srgbClr val="4A4E52"/>
                </a:solidFill>
              </a:defRPr>
            </a:lvl2pPr>
            <a:lvl3pPr marL="1257300" indent="-342900">
              <a:buClr>
                <a:srgbClr val="81ADB5"/>
              </a:buClr>
              <a:buFont typeface="Arial" panose="020B0604020202020204" pitchFamily="34" charset="0"/>
              <a:buChar char="•"/>
              <a:defRPr sz="300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lvl="0"/>
            <a:r>
              <a:rPr lang="en-US"/>
              <a:t>Section name</a:t>
            </a:r>
          </a:p>
          <a:p>
            <a:pPr lvl="1"/>
            <a:endParaRPr lang="en-US"/>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178" y="268590"/>
            <a:ext cx="1217621" cy="40397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461" y="3674029"/>
            <a:ext cx="3137694" cy="3183972"/>
          </a:xfrm>
          <a:prstGeom prst="rect">
            <a:avLst/>
          </a:prstGeom>
        </p:spPr>
      </p:pic>
      <p:sp>
        <p:nvSpPr>
          <p:cNvPr id="10" name="Rectangle 9"/>
          <p:cNvSpPr/>
          <p:nvPr/>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4A4E52"/>
                </a:solidFill>
              </a:defRPr>
            </a:lvl1pPr>
          </a:lstStyle>
          <a:p>
            <a:r>
              <a:rPr lang="en-GB">
                <a:solidFill>
                  <a:srgbClr val="DC5D2A"/>
                </a:solidFill>
              </a:rPr>
              <a:t>QUALITY. PRODUCTIVITY. INNOVATION.</a:t>
            </a:r>
          </a:p>
        </p:txBody>
      </p:sp>
      <p:sp>
        <p:nvSpPr>
          <p:cNvPr id="13" name="TextBox 19"/>
          <p:cNvSpPr txBox="1"/>
          <p:nvPr/>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Tree>
    <p:extLst>
      <p:ext uri="{BB962C8B-B14F-4D97-AF65-F5344CB8AC3E}">
        <p14:creationId xmlns:p14="http://schemas.microsoft.com/office/powerpoint/2010/main" val="1989286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_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008" y="1495425"/>
            <a:ext cx="4710548" cy="1158010"/>
          </a:xfrm>
        </p:spPr>
        <p:txBody>
          <a:bodyPr anchor="b">
            <a:noAutofit/>
          </a:bodyPr>
          <a:lstStyle>
            <a:lvl1pPr algn="r">
              <a:defRPr sz="3800" b="1">
                <a:solidFill>
                  <a:srgbClr val="AA0B19"/>
                </a:solidFill>
                <a:latin typeface="+mn-lt"/>
              </a:defRPr>
            </a:lvl1pPr>
          </a:lstStyle>
          <a:p>
            <a:r>
              <a:rPr lang="en-US"/>
              <a:t>Presentation Title</a:t>
            </a:r>
            <a:endParaRPr lang="en-GB"/>
          </a:p>
        </p:txBody>
      </p:sp>
      <p:sp>
        <p:nvSpPr>
          <p:cNvPr id="3" name="Subtitle 2"/>
          <p:cNvSpPr>
            <a:spLocks noGrp="1"/>
          </p:cNvSpPr>
          <p:nvPr>
            <p:ph type="subTitle" idx="1" hasCustomPrompt="1"/>
          </p:nvPr>
        </p:nvSpPr>
        <p:spPr>
          <a:xfrm>
            <a:off x="269008" y="2653435"/>
            <a:ext cx="4716449" cy="1655762"/>
          </a:xfrm>
        </p:spPr>
        <p:txBody>
          <a:bodyPr>
            <a:normAutofit/>
          </a:bodyPr>
          <a:lstStyle>
            <a:lvl1pPr marL="0" indent="0" algn="r">
              <a:buNone/>
              <a:defRPr sz="2400" b="1">
                <a:solidFill>
                  <a:srgbClr val="4A4E5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endParaRPr lang="en-GB"/>
          </a:p>
        </p:txBody>
      </p:sp>
      <p:sp>
        <p:nvSpPr>
          <p:cNvPr id="12" name="Content Placeholder 2"/>
          <p:cNvSpPr>
            <a:spLocks noGrp="1"/>
          </p:cNvSpPr>
          <p:nvPr>
            <p:ph idx="13" hasCustomPrompt="1"/>
          </p:nvPr>
        </p:nvSpPr>
        <p:spPr>
          <a:xfrm>
            <a:off x="5589155" y="1495425"/>
            <a:ext cx="5764644" cy="4230689"/>
          </a:xfrm>
        </p:spPr>
        <p:txBody>
          <a:bodyPr/>
          <a:lstStyle>
            <a:lvl1pPr marL="457200" indent="-457200">
              <a:buClr>
                <a:srgbClr val="81ADB5"/>
              </a:buClr>
              <a:buFont typeface="Symbol" panose="05050102010706020507" pitchFamily="18" charset="2"/>
              <a:buChar char=""/>
              <a:defRPr sz="2600" b="1" baseline="0">
                <a:solidFill>
                  <a:srgbClr val="4A4E52"/>
                </a:solidFill>
              </a:defRPr>
            </a:lvl1pPr>
            <a:lvl2pPr marL="0" indent="0" algn="l">
              <a:buNone/>
              <a:defRPr sz="2600">
                <a:solidFill>
                  <a:srgbClr val="4A4E52"/>
                </a:solidFill>
              </a:defRPr>
            </a:lvl2pPr>
            <a:lvl3pPr marL="1257300" indent="-342900">
              <a:buClr>
                <a:srgbClr val="81ADB5"/>
              </a:buClr>
              <a:buFont typeface="Arial" panose="020B0604020202020204" pitchFamily="34" charset="0"/>
              <a:buChar char="•"/>
              <a:defRPr sz="300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lvl="0"/>
            <a:r>
              <a:rPr lang="en-US"/>
              <a:t>Section name</a:t>
            </a:r>
          </a:p>
          <a:p>
            <a:pPr lvl="1"/>
            <a:endParaRPr lang="en-US"/>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178" y="268590"/>
            <a:ext cx="1217621" cy="403977"/>
          </a:xfrm>
          <a:prstGeom prst="rect">
            <a:avLst/>
          </a:prstGeom>
        </p:spPr>
      </p:pic>
      <p:sp>
        <p:nvSpPr>
          <p:cNvPr id="10" name="Rectangle 9"/>
          <p:cNvSpPr/>
          <p:nvPr/>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4A4E52"/>
                </a:solidFill>
              </a:defRPr>
            </a:lvl1pPr>
          </a:lstStyle>
          <a:p>
            <a:r>
              <a:rPr lang="en-GB">
                <a:solidFill>
                  <a:srgbClr val="DC5D2A"/>
                </a:solidFill>
              </a:rPr>
              <a:t>QUALITY. PRODUCTIVITY. INNOVATION.</a:t>
            </a:r>
          </a:p>
        </p:txBody>
      </p:sp>
      <p:sp>
        <p:nvSpPr>
          <p:cNvPr id="13" name="TextBox 19"/>
          <p:cNvSpPr txBox="1"/>
          <p:nvPr/>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660" y="3657600"/>
            <a:ext cx="3092889" cy="3217947"/>
          </a:xfrm>
          <a:prstGeom prst="rect">
            <a:avLst/>
          </a:prstGeom>
        </p:spPr>
      </p:pic>
    </p:spTree>
    <p:extLst>
      <p:ext uri="{BB962C8B-B14F-4D97-AF65-F5344CB8AC3E}">
        <p14:creationId xmlns:p14="http://schemas.microsoft.com/office/powerpoint/2010/main" val="315544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_simple">
    <p:spTree>
      <p:nvGrpSpPr>
        <p:cNvPr id="1" name=""/>
        <p:cNvGrpSpPr/>
        <p:nvPr/>
      </p:nvGrpSpPr>
      <p:grpSpPr>
        <a:xfrm>
          <a:off x="0" y="0"/>
          <a:ext cx="0" cy="0"/>
          <a:chOff x="0" y="0"/>
          <a:chExt cx="0" cy="0"/>
        </a:xfrm>
      </p:grpSpPr>
      <p:sp>
        <p:nvSpPr>
          <p:cNvPr id="13" name="Rectangle 12"/>
          <p:cNvSpPr/>
          <p:nvPr/>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810305" y="233266"/>
            <a:ext cx="8513310" cy="1091681"/>
          </a:xfrm>
        </p:spPr>
        <p:txBody>
          <a:bodyPr lIns="0" anchor="t" anchorCtr="0">
            <a:normAutofit/>
          </a:bodyPr>
          <a:lstStyle>
            <a:lvl1pPr>
              <a:defRPr sz="3600" b="1">
                <a:solidFill>
                  <a:srgbClr val="4A4E52"/>
                </a:solidFill>
                <a:latin typeface="+mn-lt"/>
              </a:defRPr>
            </a:lvl1pPr>
          </a:lstStyle>
          <a:p>
            <a:r>
              <a:rPr lang="en-US"/>
              <a:t>Slide Title</a:t>
            </a:r>
            <a:endParaRPr lang="en-GB"/>
          </a:p>
        </p:txBody>
      </p:sp>
      <p:sp>
        <p:nvSpPr>
          <p:cNvPr id="6"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DC5D2A"/>
                </a:solidFill>
              </a:defRPr>
            </a:lvl1pPr>
          </a:lstStyle>
          <a:p>
            <a:r>
              <a:rPr lang="en-GB"/>
              <a:t>QUALITY. PRODUCTIVITY. INNOVATION.</a:t>
            </a:r>
          </a:p>
        </p:txBody>
      </p:sp>
      <p:sp>
        <p:nvSpPr>
          <p:cNvPr id="16" name="Content Placeholder 2"/>
          <p:cNvSpPr>
            <a:spLocks noGrp="1"/>
          </p:cNvSpPr>
          <p:nvPr>
            <p:ph idx="13" hasCustomPrompt="1"/>
          </p:nvPr>
        </p:nvSpPr>
        <p:spPr>
          <a:xfrm>
            <a:off x="810303" y="1617968"/>
            <a:ext cx="10543495" cy="4399111"/>
          </a:xfrm>
        </p:spPr>
        <p:txBody>
          <a:bodyPr lIns="0"/>
          <a:lstStyle>
            <a:lvl1pPr marL="0" indent="0">
              <a:buNone/>
              <a:defRPr sz="1600" b="1">
                <a:solidFill>
                  <a:srgbClr val="AA0B19"/>
                </a:solidFill>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500">
                <a:solidFill>
                  <a:srgbClr val="4A4E52"/>
                </a:solidFill>
              </a:defRPr>
            </a:lvl3pPr>
            <a:lvl4pPr marL="1600200" indent="-228600">
              <a:buFont typeface="Calibri" panose="020F0502020204030204" pitchFamily="34" charset="0"/>
              <a:buChar char="-"/>
              <a:defRPr sz="1400">
                <a:solidFill>
                  <a:srgbClr val="4A4E52"/>
                </a:solidFill>
              </a:defRPr>
            </a:lvl4pPr>
            <a:lvl5pPr>
              <a:defRPr>
                <a:solidFill>
                  <a:srgbClr val="4A4E52"/>
                </a:solidFill>
              </a:defRPr>
            </a:lvl5pPr>
          </a:lstStyle>
          <a:p>
            <a:pPr lvl="0"/>
            <a:r>
              <a:rPr lang="en-US"/>
              <a:t>Headline</a:t>
            </a:r>
          </a:p>
          <a:p>
            <a:pPr lvl="1"/>
            <a:r>
              <a:rPr lang="en-US"/>
              <a:t>Second level</a:t>
            </a:r>
          </a:p>
          <a:p>
            <a:pPr lvl="2"/>
            <a:r>
              <a:rPr lang="en-US"/>
              <a:t>Third level</a:t>
            </a:r>
          </a:p>
          <a:p>
            <a:pPr lvl="3"/>
            <a:r>
              <a:rPr lang="en-US"/>
              <a:t>Fourth level</a:t>
            </a:r>
          </a:p>
          <a:p>
            <a:pPr lvl="1"/>
            <a:endParaRPr lang="en-US"/>
          </a:p>
          <a:p>
            <a:pPr lvl="1"/>
            <a:endParaRPr lang="en-US"/>
          </a:p>
          <a:p>
            <a:pPr lvl="1"/>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7117" y="302079"/>
            <a:ext cx="1116682" cy="370488"/>
          </a:xfrm>
          <a:prstGeom prst="rect">
            <a:avLst/>
          </a:prstGeom>
        </p:spPr>
      </p:pic>
      <p:sp>
        <p:nvSpPr>
          <p:cNvPr id="8" name="TextBox 19"/>
          <p:cNvSpPr txBox="1"/>
          <p:nvPr/>
        </p:nvSpPr>
        <p:spPr>
          <a:xfrm>
            <a:off x="5876731" y="3275112"/>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
        <p:nvSpPr>
          <p:cNvPr id="11" name="TextBox 19"/>
          <p:cNvSpPr txBox="1"/>
          <p:nvPr/>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Tree>
    <p:extLst>
      <p:ext uri="{BB962C8B-B14F-4D97-AF65-F5344CB8AC3E}">
        <p14:creationId xmlns:p14="http://schemas.microsoft.com/office/powerpoint/2010/main" val="88452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_two_columns">
    <p:spTree>
      <p:nvGrpSpPr>
        <p:cNvPr id="1" name=""/>
        <p:cNvGrpSpPr/>
        <p:nvPr/>
      </p:nvGrpSpPr>
      <p:grpSpPr>
        <a:xfrm>
          <a:off x="0" y="0"/>
          <a:ext cx="0" cy="0"/>
          <a:chOff x="0" y="0"/>
          <a:chExt cx="0" cy="0"/>
        </a:xfrm>
      </p:grpSpPr>
      <p:sp>
        <p:nvSpPr>
          <p:cNvPr id="13" name="Rectangle 12"/>
          <p:cNvSpPr/>
          <p:nvPr/>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hasCustomPrompt="1"/>
          </p:nvPr>
        </p:nvSpPr>
        <p:spPr>
          <a:xfrm>
            <a:off x="6160655" y="1518557"/>
            <a:ext cx="5193144" cy="4710793"/>
          </a:xfrm>
        </p:spPr>
        <p:txBody>
          <a:bodyPr/>
          <a:lstStyle>
            <a:lvl1pPr marL="0" indent="0">
              <a:buNone/>
              <a:defRPr sz="1600" b="1">
                <a:solidFill>
                  <a:srgbClr val="AA0B19"/>
                </a:solidFill>
              </a:defRPr>
            </a:lvl1pPr>
            <a:lvl2pPr marL="0" indent="0" algn="l">
              <a:buNone/>
              <a:defRPr sz="1600">
                <a:solidFill>
                  <a:srgbClr val="4A4E52"/>
                </a:solidFill>
              </a:defRPr>
            </a:lvl2pPr>
            <a:lvl3pPr marL="834300" indent="-457200">
              <a:buClr>
                <a:srgbClr val="81ADB5"/>
              </a:buClr>
              <a:buFont typeface="Arial" panose="020B0604020202020204" pitchFamily="34" charset="0"/>
              <a:buChar char="•"/>
              <a:defRPr lang="en-US" sz="1500" kern="1200" dirty="0" smtClean="0">
                <a:solidFill>
                  <a:srgbClr val="4A4E52"/>
                </a:solidFill>
                <a:latin typeface="+mn-lt"/>
                <a:ea typeface="+mn-ea"/>
                <a:cs typeface="+mn-cs"/>
              </a:defRPr>
            </a:lvl3pPr>
            <a:lvl4pPr marL="1086300" indent="-342900">
              <a:buFont typeface="Calibri" panose="020F0502020204030204" pitchFamily="34" charset="0"/>
              <a:buChar char="-"/>
              <a:defRPr lang="en-US" sz="1400" kern="1200" dirty="0" smtClean="0">
                <a:solidFill>
                  <a:srgbClr val="4A4E52"/>
                </a:solidFill>
                <a:latin typeface="+mn-lt"/>
                <a:ea typeface="+mn-ea"/>
                <a:cs typeface="+mn-cs"/>
              </a:defRPr>
            </a:lvl4pPr>
            <a:lvl5pPr>
              <a:defRPr>
                <a:solidFill>
                  <a:srgbClr val="4A4E52"/>
                </a:solidFill>
              </a:defRPr>
            </a:lvl5pPr>
          </a:lstStyle>
          <a:p>
            <a:pPr lvl="0"/>
            <a:r>
              <a:rPr lang="en-US"/>
              <a:t>Headline</a:t>
            </a:r>
          </a:p>
          <a:p>
            <a:pPr lvl="1"/>
            <a:r>
              <a:rPr lang="en-US"/>
              <a:t>Second level</a:t>
            </a:r>
          </a:p>
          <a:p>
            <a:pPr marL="720000" lvl="2" indent="-342900" algn="l" defTabSz="914400" rtl="0" eaLnBrk="1" latinLnBrk="0" hangingPunct="1">
              <a:lnSpc>
                <a:spcPct val="90000"/>
              </a:lnSpc>
              <a:spcBef>
                <a:spcPts val="500"/>
              </a:spcBef>
              <a:buClr>
                <a:srgbClr val="81ADB5"/>
              </a:buClr>
              <a:buFont typeface="Arial" panose="020B0604020202020204" pitchFamily="34" charset="0"/>
              <a:buChar char="•"/>
            </a:pPr>
            <a:r>
              <a:rPr lang="en-US"/>
              <a:t>Third level</a:t>
            </a:r>
          </a:p>
          <a:p>
            <a:pPr marL="972000" lvl="3" indent="-228600" algn="l" defTabSz="914400" rtl="0" eaLnBrk="1" latinLnBrk="0" hangingPunct="1">
              <a:lnSpc>
                <a:spcPct val="90000"/>
              </a:lnSpc>
              <a:spcBef>
                <a:spcPts val="500"/>
              </a:spcBef>
              <a:buFont typeface="Calibri" panose="020F0502020204030204" pitchFamily="34" charset="0"/>
              <a:buChar char="-"/>
            </a:pPr>
            <a:r>
              <a:rPr lang="en-US"/>
              <a:t>Fourth level</a:t>
            </a:r>
          </a:p>
          <a:p>
            <a:pPr lvl="1"/>
            <a:endParaRPr lang="en-US"/>
          </a:p>
          <a:p>
            <a:pPr lvl="1"/>
            <a:endParaRPr lang="en-US"/>
          </a:p>
        </p:txBody>
      </p:sp>
      <p:sp>
        <p:nvSpPr>
          <p:cNvPr id="16" name="Content Placeholder 2"/>
          <p:cNvSpPr>
            <a:spLocks noGrp="1"/>
          </p:cNvSpPr>
          <p:nvPr>
            <p:ph idx="13" hasCustomPrompt="1"/>
          </p:nvPr>
        </p:nvSpPr>
        <p:spPr>
          <a:xfrm>
            <a:off x="810304" y="1518557"/>
            <a:ext cx="5193144" cy="4710793"/>
          </a:xfrm>
        </p:spPr>
        <p:txBody>
          <a:bodyPr lIns="0"/>
          <a:lstStyle>
            <a:lvl1pPr marL="0" indent="0">
              <a:buNone/>
              <a:defRPr sz="1600" b="1">
                <a:solidFill>
                  <a:srgbClr val="AA0B19"/>
                </a:solidFill>
              </a:defRPr>
            </a:lvl1pPr>
            <a:lvl2pPr marL="0" indent="0" algn="l">
              <a:buNone/>
              <a:defRPr sz="1600">
                <a:solidFill>
                  <a:srgbClr val="4A4E52"/>
                </a:solidFill>
              </a:defRPr>
            </a:lvl2pPr>
            <a:lvl3pPr marL="720000" indent="-342900">
              <a:buClr>
                <a:srgbClr val="81ADB5"/>
              </a:buClr>
              <a:buFont typeface="Arial" panose="020B0604020202020204" pitchFamily="34" charset="0"/>
              <a:buChar char="•"/>
              <a:defRPr sz="1500">
                <a:solidFill>
                  <a:srgbClr val="4A4E52"/>
                </a:solidFill>
              </a:defRPr>
            </a:lvl3pPr>
            <a:lvl4pPr marL="972000" indent="-228600">
              <a:buFont typeface="Calibri" panose="020F0502020204030204" pitchFamily="34" charset="0"/>
              <a:buChar char="-"/>
              <a:defRPr sz="1400">
                <a:solidFill>
                  <a:srgbClr val="4A4E52"/>
                </a:solidFill>
              </a:defRPr>
            </a:lvl4pPr>
            <a:lvl5pPr>
              <a:defRPr>
                <a:solidFill>
                  <a:srgbClr val="4A4E52"/>
                </a:solidFill>
              </a:defRPr>
            </a:lvl5pPr>
          </a:lstStyle>
          <a:p>
            <a:pPr lvl="0"/>
            <a:r>
              <a:rPr lang="en-US"/>
              <a:t>Headline</a:t>
            </a:r>
          </a:p>
          <a:p>
            <a:pPr lvl="1"/>
            <a:r>
              <a:rPr lang="en-US"/>
              <a:t>Second level</a:t>
            </a:r>
          </a:p>
          <a:p>
            <a:pPr lvl="2"/>
            <a:r>
              <a:rPr lang="en-US"/>
              <a:t>Third level</a:t>
            </a:r>
          </a:p>
          <a:p>
            <a:pPr lvl="3"/>
            <a:r>
              <a:rPr lang="en-US"/>
              <a:t>Fourth level</a:t>
            </a:r>
          </a:p>
          <a:p>
            <a:pPr lvl="1"/>
            <a:endParaRPr lang="en-US"/>
          </a:p>
          <a:p>
            <a:pPr lvl="1"/>
            <a:endParaRPr lang="en-US"/>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7117" y="302079"/>
            <a:ext cx="1116682" cy="370488"/>
          </a:xfrm>
          <a:prstGeom prst="rect">
            <a:avLst/>
          </a:prstGeom>
        </p:spPr>
      </p:pic>
      <p:sp>
        <p:nvSpPr>
          <p:cNvPr id="19"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4A4E52"/>
                </a:solidFill>
              </a:defRPr>
            </a:lvl1pPr>
          </a:lstStyle>
          <a:p>
            <a:r>
              <a:rPr lang="en-GB">
                <a:solidFill>
                  <a:srgbClr val="DC5D2A"/>
                </a:solidFill>
              </a:rPr>
              <a:t>QUALITY. PRODUCTIVITY. INNOVATION.</a:t>
            </a:r>
          </a:p>
        </p:txBody>
      </p:sp>
      <p:sp>
        <p:nvSpPr>
          <p:cNvPr id="10" name="Title 1"/>
          <p:cNvSpPr>
            <a:spLocks noGrp="1"/>
          </p:cNvSpPr>
          <p:nvPr>
            <p:ph type="title" hasCustomPrompt="1"/>
          </p:nvPr>
        </p:nvSpPr>
        <p:spPr>
          <a:xfrm>
            <a:off x="810305" y="233266"/>
            <a:ext cx="8513310" cy="1091681"/>
          </a:xfrm>
        </p:spPr>
        <p:txBody>
          <a:bodyPr lIns="0" anchor="t" anchorCtr="0">
            <a:normAutofit/>
          </a:bodyPr>
          <a:lstStyle>
            <a:lvl1pPr>
              <a:defRPr sz="3600" b="1">
                <a:solidFill>
                  <a:srgbClr val="4A4E52"/>
                </a:solidFill>
                <a:latin typeface="+mn-lt"/>
              </a:defRPr>
            </a:lvl1pPr>
          </a:lstStyle>
          <a:p>
            <a:r>
              <a:rPr lang="en-US"/>
              <a:t>Slide Title</a:t>
            </a:r>
            <a:endParaRPr lang="en-GB"/>
          </a:p>
        </p:txBody>
      </p:sp>
      <p:sp>
        <p:nvSpPr>
          <p:cNvPr id="9" name="TextBox 19"/>
          <p:cNvSpPr txBox="1"/>
          <p:nvPr/>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Tree>
    <p:extLst>
      <p:ext uri="{BB962C8B-B14F-4D97-AF65-F5344CB8AC3E}">
        <p14:creationId xmlns:p14="http://schemas.microsoft.com/office/powerpoint/2010/main" val="2990122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aphic_on_the_left">
    <p:spTree>
      <p:nvGrpSpPr>
        <p:cNvPr id="1" name=""/>
        <p:cNvGrpSpPr/>
        <p:nvPr/>
      </p:nvGrpSpPr>
      <p:grpSpPr>
        <a:xfrm>
          <a:off x="0" y="0"/>
          <a:ext cx="0" cy="0"/>
          <a:chOff x="0" y="0"/>
          <a:chExt cx="0" cy="0"/>
        </a:xfrm>
      </p:grpSpPr>
      <p:sp>
        <p:nvSpPr>
          <p:cNvPr id="11" name="Content Placeholder 2"/>
          <p:cNvSpPr>
            <a:spLocks noGrp="1"/>
          </p:cNvSpPr>
          <p:nvPr>
            <p:ph idx="14" hasCustomPrompt="1"/>
          </p:nvPr>
        </p:nvSpPr>
        <p:spPr>
          <a:xfrm>
            <a:off x="6160655" y="1620348"/>
            <a:ext cx="5193144" cy="4396731"/>
          </a:xfrm>
        </p:spPr>
        <p:txBody>
          <a:bodyPr/>
          <a:lstStyle>
            <a:lvl1pPr marL="0" indent="0">
              <a:buNone/>
              <a:defRPr sz="1600" b="1">
                <a:solidFill>
                  <a:srgbClr val="AA0B19"/>
                </a:solidFill>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lang="en-US" sz="1500" kern="1200" dirty="0" smtClean="0">
                <a:solidFill>
                  <a:srgbClr val="4A4E52"/>
                </a:solidFill>
                <a:latin typeface="+mn-lt"/>
                <a:ea typeface="+mn-ea"/>
                <a:cs typeface="+mn-cs"/>
              </a:defRPr>
            </a:lvl3pPr>
            <a:lvl4pPr marL="1600200" indent="-228600">
              <a:buFont typeface="Calibri" panose="020F0502020204030204" pitchFamily="34" charset="0"/>
              <a:buChar char="-"/>
              <a:defRPr lang="en-US" sz="1400" kern="1200" dirty="0" smtClean="0">
                <a:solidFill>
                  <a:srgbClr val="4A4E52"/>
                </a:solidFill>
                <a:latin typeface="+mn-lt"/>
                <a:ea typeface="+mn-ea"/>
                <a:cs typeface="+mn-cs"/>
              </a:defRPr>
            </a:lvl4pPr>
            <a:lvl5pPr>
              <a:defRPr>
                <a:solidFill>
                  <a:srgbClr val="4A4E52"/>
                </a:solidFill>
              </a:defRPr>
            </a:lvl5pPr>
          </a:lstStyle>
          <a:p>
            <a:pPr lvl="0"/>
            <a:r>
              <a:rPr lang="en-US"/>
              <a:t>Headline</a:t>
            </a:r>
          </a:p>
          <a:p>
            <a:pPr lvl="1"/>
            <a:r>
              <a:rPr lang="en-US"/>
              <a:t>Second level</a:t>
            </a:r>
          </a:p>
          <a:p>
            <a:pPr marL="1257300" lvl="2" indent="-342900" algn="l" defTabSz="914400" rtl="0" eaLnBrk="1" latinLnBrk="0" hangingPunct="1">
              <a:lnSpc>
                <a:spcPct val="90000"/>
              </a:lnSpc>
              <a:spcBef>
                <a:spcPts val="500"/>
              </a:spcBef>
              <a:buClr>
                <a:srgbClr val="81ADB5"/>
              </a:buClr>
              <a:buFont typeface="Arial" panose="020B0604020202020204" pitchFamily="34" charset="0"/>
              <a:buChar char="•"/>
            </a:pPr>
            <a:r>
              <a:rPr lang="en-US"/>
              <a:t>Third level</a:t>
            </a:r>
          </a:p>
          <a:p>
            <a:pPr lvl="3"/>
            <a:r>
              <a:rPr lang="en-US"/>
              <a:t>Fourth level</a:t>
            </a:r>
          </a:p>
          <a:p>
            <a:pPr lvl="1"/>
            <a:endParaRPr lang="en-US"/>
          </a:p>
          <a:p>
            <a:pPr lvl="1"/>
            <a:endParaRPr lang="en-US"/>
          </a:p>
        </p:txBody>
      </p:sp>
      <p:sp>
        <p:nvSpPr>
          <p:cNvPr id="13" name="Rectangle 12"/>
          <p:cNvSpPr/>
          <p:nvPr/>
        </p:nvSpPr>
        <p:spPr>
          <a:xfrm>
            <a:off x="838200" y="6382239"/>
            <a:ext cx="337457" cy="467827"/>
          </a:xfrm>
          <a:prstGeom prst="rect">
            <a:avLst/>
          </a:prstGeom>
          <a:solidFill>
            <a:srgbClr val="D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ontent Placeholder 2"/>
          <p:cNvSpPr>
            <a:spLocks noGrp="1"/>
          </p:cNvSpPr>
          <p:nvPr>
            <p:ph idx="13" hasCustomPrompt="1"/>
          </p:nvPr>
        </p:nvSpPr>
        <p:spPr>
          <a:xfrm>
            <a:off x="810304" y="1617968"/>
            <a:ext cx="5193144" cy="4399111"/>
          </a:xfrm>
        </p:spPr>
        <p:txBody>
          <a:bodyPr lIns="0"/>
          <a:lstStyle>
            <a:lvl1pPr marL="0" indent="0">
              <a:buNone/>
              <a:defRPr sz="1600" b="1">
                <a:solidFill>
                  <a:srgbClr val="AA0B19"/>
                </a:solidFill>
              </a:defRPr>
            </a:lvl1pPr>
            <a:lvl2pPr marL="0" indent="0" algn="l">
              <a:buNone/>
              <a:defRPr sz="2400">
                <a:solidFill>
                  <a:srgbClr val="4A4E52"/>
                </a:solidFill>
              </a:defRPr>
            </a:lvl2pPr>
            <a:lvl3pPr marL="1257300" indent="-342900">
              <a:buClr>
                <a:srgbClr val="81ADB5"/>
              </a:buClr>
              <a:buFont typeface="Arial" panose="020B0604020202020204" pitchFamily="34" charset="0"/>
              <a:buChar char="•"/>
              <a:defRPr sz="3000">
                <a:solidFill>
                  <a:srgbClr val="4A4E52"/>
                </a:solidFill>
              </a:defRPr>
            </a:lvl3pPr>
            <a:lvl4pPr marL="1600200" indent="-228600">
              <a:buFont typeface="Calibri" panose="020F0502020204030204" pitchFamily="34" charset="0"/>
              <a:buChar char="-"/>
              <a:defRPr sz="2400">
                <a:solidFill>
                  <a:srgbClr val="4A4E52"/>
                </a:solidFill>
              </a:defRPr>
            </a:lvl4pPr>
            <a:lvl5pPr>
              <a:defRPr>
                <a:solidFill>
                  <a:srgbClr val="4A4E52"/>
                </a:solidFill>
              </a:defRPr>
            </a:lvl5pPr>
          </a:lstStyle>
          <a:p>
            <a:pPr lvl="0"/>
            <a:r>
              <a:rPr lang="en-US"/>
              <a:t>Insert chart/ graphic here</a:t>
            </a:r>
          </a:p>
          <a:p>
            <a:pPr lvl="1"/>
            <a:endParaRPr lang="en-US"/>
          </a:p>
          <a:p>
            <a:pPr lvl="1"/>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178" y="268590"/>
            <a:ext cx="1217621" cy="403977"/>
          </a:xfrm>
          <a:prstGeom prst="rect">
            <a:avLst/>
          </a:prstGeom>
        </p:spPr>
      </p:pic>
      <p:sp>
        <p:nvSpPr>
          <p:cNvPr id="9" name="Slide Number Placeholder 5"/>
          <p:cNvSpPr>
            <a:spLocks noGrp="1"/>
          </p:cNvSpPr>
          <p:nvPr>
            <p:ph type="sldNum" sz="quarter" idx="12"/>
          </p:nvPr>
        </p:nvSpPr>
        <p:spPr>
          <a:xfrm>
            <a:off x="7632441" y="6342681"/>
            <a:ext cx="3721359" cy="365125"/>
          </a:xfrm>
        </p:spPr>
        <p:txBody>
          <a:bodyPr lIns="0" tIns="0" rIns="0" bIns="0"/>
          <a:lstStyle>
            <a:lvl1pPr>
              <a:defRPr sz="1400" b="0">
                <a:solidFill>
                  <a:srgbClr val="4A4E52"/>
                </a:solidFill>
              </a:defRPr>
            </a:lvl1pPr>
          </a:lstStyle>
          <a:p>
            <a:r>
              <a:rPr lang="en-GB">
                <a:solidFill>
                  <a:srgbClr val="DC5D2A"/>
                </a:solidFill>
              </a:rPr>
              <a:t>QUALITY. PRODUCTIVITY. INNOVATION.</a:t>
            </a:r>
          </a:p>
        </p:txBody>
      </p:sp>
      <p:sp>
        <p:nvSpPr>
          <p:cNvPr id="10" name="Title 1"/>
          <p:cNvSpPr>
            <a:spLocks noGrp="1"/>
          </p:cNvSpPr>
          <p:nvPr>
            <p:ph type="title" hasCustomPrompt="1"/>
          </p:nvPr>
        </p:nvSpPr>
        <p:spPr>
          <a:xfrm>
            <a:off x="810305" y="233266"/>
            <a:ext cx="8513310" cy="1091681"/>
          </a:xfrm>
        </p:spPr>
        <p:txBody>
          <a:bodyPr lIns="0" anchor="t" anchorCtr="0">
            <a:normAutofit/>
          </a:bodyPr>
          <a:lstStyle>
            <a:lvl1pPr>
              <a:defRPr sz="3600" b="1">
                <a:solidFill>
                  <a:srgbClr val="4A4E52"/>
                </a:solidFill>
                <a:latin typeface="+mn-lt"/>
              </a:defRPr>
            </a:lvl1pPr>
          </a:lstStyle>
          <a:p>
            <a:r>
              <a:rPr lang="en-US"/>
              <a:t>Slide Title</a:t>
            </a:r>
            <a:endParaRPr lang="en-GB"/>
          </a:p>
        </p:txBody>
      </p:sp>
      <p:sp>
        <p:nvSpPr>
          <p:cNvPr id="12" name="TextBox 19"/>
          <p:cNvSpPr txBox="1"/>
          <p:nvPr/>
        </p:nvSpPr>
        <p:spPr>
          <a:xfrm>
            <a:off x="781920" y="6400029"/>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a:solidFill>
                <a:schemeClr val="bg1"/>
              </a:solidFill>
            </a:endParaRPr>
          </a:p>
        </p:txBody>
      </p:sp>
    </p:spTree>
    <p:extLst>
      <p:ext uri="{BB962C8B-B14F-4D97-AF65-F5344CB8AC3E}">
        <p14:creationId xmlns:p14="http://schemas.microsoft.com/office/powerpoint/2010/main" val="2676443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t>
            </a:r>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a:p>
        </p:txBody>
      </p:sp>
    </p:spTree>
    <p:extLst>
      <p:ext uri="{BB962C8B-B14F-4D97-AF65-F5344CB8AC3E}">
        <p14:creationId xmlns:p14="http://schemas.microsoft.com/office/powerpoint/2010/main" val="391254886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P6v-I9VvTq4"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8.jpeg"/><Relationship Id="rId7" Type="http://schemas.openxmlformats.org/officeDocument/2006/relationships/image" Target="../media/image50.jpe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49.jpg"/><Relationship Id="rId5"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4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7" Type="http://schemas.openxmlformats.org/officeDocument/2006/relationships/image" Target="../media/image56.jpeg"/><Relationship Id="rId12" Type="http://schemas.openxmlformats.org/officeDocument/2006/relationships/image" Target="../media/image61.jpeg"/><Relationship Id="rId17" Type="http://schemas.openxmlformats.org/officeDocument/2006/relationships/image" Target="../media/image66.jpeg"/><Relationship Id="rId2" Type="http://schemas.openxmlformats.org/officeDocument/2006/relationships/notesSlide" Target="../notesSlides/notesSlide58.xml"/><Relationship Id="rId16"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5.jpg"/><Relationship Id="rId11" Type="http://schemas.openxmlformats.org/officeDocument/2006/relationships/image" Target="../media/image60.png"/><Relationship Id="rId5" Type="http://schemas.openxmlformats.org/officeDocument/2006/relationships/image" Target="../media/image54.jpeg"/><Relationship Id="rId15" Type="http://schemas.openxmlformats.org/officeDocument/2006/relationships/image" Target="../media/image64.jpeg"/><Relationship Id="rId10" Type="http://schemas.openxmlformats.org/officeDocument/2006/relationships/image" Target="../media/image59.gif"/><Relationship Id="rId19" Type="http://schemas.openxmlformats.org/officeDocument/2006/relationships/image" Target="../media/image68.jpg"/><Relationship Id="rId4" Type="http://schemas.openxmlformats.org/officeDocument/2006/relationships/image" Target="../media/image53.jpeg"/><Relationship Id="rId9" Type="http://schemas.openxmlformats.org/officeDocument/2006/relationships/image" Target="../media/image58.jpeg"/><Relationship Id="rId14" Type="http://schemas.openxmlformats.org/officeDocument/2006/relationships/image" Target="../media/image6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Teamwork</a:t>
            </a:r>
            <a:br>
              <a:rPr lang="en-US"/>
            </a:br>
            <a:r>
              <a:rPr lang="en-US" sz="2700"/>
              <a:t>The whole is greater than the sum of its parts</a:t>
            </a:r>
            <a:br>
              <a:rPr lang="en-GB"/>
            </a:br>
            <a:endParaRPr lang="en-US"/>
          </a:p>
        </p:txBody>
      </p:sp>
      <p:sp>
        <p:nvSpPr>
          <p:cNvPr id="4" name="Slide Number Placeholder 3"/>
          <p:cNvSpPr>
            <a:spLocks noGrp="1"/>
          </p:cNvSpPr>
          <p:nvPr>
            <p:ph type="sldNum" sz="quarter" idx="12"/>
          </p:nvPr>
        </p:nvSpPr>
        <p:spPr/>
        <p:txBody>
          <a:bodyPr/>
          <a:lstStyle/>
          <a:p>
            <a:r>
              <a:rPr lang="en-GB"/>
              <a:t>QUALITY. PRODUCTIVITY. INNOVATION.</a:t>
            </a:r>
          </a:p>
        </p:txBody>
      </p:sp>
      <p:pic>
        <p:nvPicPr>
          <p:cNvPr id="8" name="Picture 2"/>
          <p:cNvPicPr>
            <a:picLocks noGrp="1" noChangeAspect="1" noChangeArrowheads="1"/>
          </p:cNvPicPr>
          <p:nvPr>
            <p:ph idx="13"/>
          </p:nvPr>
        </p:nvPicPr>
        <p:blipFill>
          <a:blip r:embed="rId3">
            <a:extLst>
              <a:ext uri="{28A0092B-C50C-407E-A947-70E740481C1C}">
                <a14:useLocalDpi xmlns:a14="http://schemas.microsoft.com/office/drawing/2010/main" val="0"/>
              </a:ext>
            </a:extLst>
          </a:blip>
          <a:stretch>
            <a:fillRect/>
          </a:stretch>
        </p:blipFill>
        <p:spPr>
          <a:xfrm>
            <a:off x="2601533" y="1296111"/>
            <a:ext cx="6414352" cy="4808255"/>
          </a:xfrm>
        </p:spPr>
      </p:pic>
      <p:sp>
        <p:nvSpPr>
          <p:cNvPr id="10" name="Content Placeholder 9"/>
          <p:cNvSpPr>
            <a:spLocks noGrp="1"/>
          </p:cNvSpPr>
          <p:nvPr>
            <p:ph idx="4294967295"/>
          </p:nvPr>
        </p:nvSpPr>
        <p:spPr>
          <a:xfrm>
            <a:off x="810305" y="5767388"/>
            <a:ext cx="10543495" cy="549275"/>
          </a:xfrm>
        </p:spPr>
        <p:txBody>
          <a:bodyPr>
            <a:noAutofit/>
          </a:bodyPr>
          <a:lstStyle/>
          <a:p>
            <a:pPr marL="0" indent="0" algn="ctr">
              <a:buNone/>
            </a:pPr>
            <a:endParaRPr lang="en-US" sz="3200"/>
          </a:p>
          <a:p>
            <a:endParaRPr lang="en-US" sz="900"/>
          </a:p>
        </p:txBody>
      </p:sp>
    </p:spTree>
    <p:extLst>
      <p:ext uri="{BB962C8B-B14F-4D97-AF65-F5344CB8AC3E}">
        <p14:creationId xmlns:p14="http://schemas.microsoft.com/office/powerpoint/2010/main" val="4075168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r>
              <a:rPr lang="en-GB">
                <a:solidFill>
                  <a:srgbClr val="DC5D2A"/>
                </a:solidFill>
              </a:rPr>
              <a:t>QUALITY. PRODUCTIVITY. INNOVATION.</a:t>
            </a:r>
          </a:p>
        </p:txBody>
      </p:sp>
      <p:sp>
        <p:nvSpPr>
          <p:cNvPr id="9" name="Title 8"/>
          <p:cNvSpPr>
            <a:spLocks noGrp="1"/>
          </p:cNvSpPr>
          <p:nvPr>
            <p:ph type="title"/>
          </p:nvPr>
        </p:nvSpPr>
        <p:spPr/>
        <p:txBody>
          <a:bodyPr/>
          <a:lstStyle/>
          <a:p>
            <a:r>
              <a:rPr lang="en-US"/>
              <a:t>Is more than Scrum</a:t>
            </a:r>
          </a:p>
        </p:txBody>
      </p:sp>
      <p:sp>
        <p:nvSpPr>
          <p:cNvPr id="2" name="Content Placeholder 1"/>
          <p:cNvSpPr>
            <a:spLocks noGrp="1"/>
          </p:cNvSpPr>
          <p:nvPr>
            <p:ph idx="13"/>
          </p:nvPr>
        </p:nvSpPr>
        <p:spPr/>
        <p:txBody>
          <a:bodyPr/>
          <a:lstStyle/>
          <a:p>
            <a:endParaRPr lang="en-US"/>
          </a:p>
        </p:txBody>
      </p:sp>
      <p:pic>
        <p:nvPicPr>
          <p:cNvPr id="4" name="Picture 3"/>
          <p:cNvPicPr>
            <a:picLocks noChangeAspect="1"/>
          </p:cNvPicPr>
          <p:nvPr/>
        </p:nvPicPr>
        <p:blipFill>
          <a:blip r:embed="rId3"/>
          <a:stretch>
            <a:fillRect/>
          </a:stretch>
        </p:blipFill>
        <p:spPr>
          <a:xfrm>
            <a:off x="1353302" y="1569623"/>
            <a:ext cx="9172575" cy="4495800"/>
          </a:xfrm>
          <a:prstGeom prst="rect">
            <a:avLst/>
          </a:prstGeom>
        </p:spPr>
      </p:pic>
    </p:spTree>
    <p:extLst>
      <p:ext uri="{BB962C8B-B14F-4D97-AF65-F5344CB8AC3E}">
        <p14:creationId xmlns:p14="http://schemas.microsoft.com/office/powerpoint/2010/main" val="1868729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4" name="Content Placeholder 3"/>
          <p:cNvSpPr>
            <a:spLocks noGrp="1"/>
          </p:cNvSpPr>
          <p:nvPr>
            <p:ph idx="13"/>
          </p:nvPr>
        </p:nvSpPr>
        <p:spPr/>
        <p:txBody>
          <a:bodyPr/>
          <a:lstStyle/>
          <a:p>
            <a:endParaRPr lang="en-GB"/>
          </a:p>
        </p:txBody>
      </p:sp>
      <p:pic>
        <p:nvPicPr>
          <p:cNvPr id="5" name="Content Placeholder 8"/>
          <p:cNvPicPr>
            <a:picLocks noChangeAspect="1"/>
          </p:cNvPicPr>
          <p:nvPr/>
        </p:nvPicPr>
        <p:blipFill rotWithShape="1">
          <a:blip r:embed="rId3">
            <a:extLst>
              <a:ext uri="{28A0092B-C50C-407E-A947-70E740481C1C}">
                <a14:useLocalDpi xmlns:a14="http://schemas.microsoft.com/office/drawing/2010/main" val="0"/>
              </a:ext>
            </a:extLst>
          </a:blip>
          <a:srcRect t="5397" b="6033"/>
          <a:stretch/>
        </p:blipFill>
        <p:spPr>
          <a:xfrm>
            <a:off x="0" y="0"/>
            <a:ext cx="12388644" cy="6858000"/>
          </a:xfrm>
          <a:prstGeom prst="rect">
            <a:avLst/>
          </a:prstGeom>
        </p:spPr>
      </p:pic>
    </p:spTree>
    <p:extLst>
      <p:ext uri="{BB962C8B-B14F-4D97-AF65-F5344CB8AC3E}">
        <p14:creationId xmlns:p14="http://schemas.microsoft.com/office/powerpoint/2010/main" val="2880948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Strive for Technical Excellence</a:t>
            </a:r>
          </a:p>
        </p:txBody>
      </p:sp>
      <p:sp>
        <p:nvSpPr>
          <p:cNvPr id="3" name="Content Placeholder 2"/>
          <p:cNvSpPr>
            <a:spLocks noGrp="1"/>
          </p:cNvSpPr>
          <p:nvPr>
            <p:ph idx="13"/>
          </p:nvPr>
        </p:nvSpPr>
        <p:spPr/>
        <p:txBody>
          <a:bodyPr>
            <a:noAutofit/>
          </a:bodyPr>
          <a:lstStyle/>
          <a:p>
            <a:pPr lvl="1">
              <a:spcBef>
                <a:spcPts val="750"/>
              </a:spcBef>
            </a:pPr>
            <a:r>
              <a:rPr lang="en-US" sz="2400"/>
              <a:t>Wouldn’t it be nice if we were always so pleased with the quality of our code?</a:t>
            </a:r>
          </a:p>
          <a:p>
            <a:pPr lvl="1">
              <a:spcBef>
                <a:spcPts val="750"/>
              </a:spcBef>
            </a:pPr>
            <a:r>
              <a:rPr lang="en-US" sz="2400"/>
              <a:t>                                                         </a:t>
            </a:r>
          </a:p>
          <a:p>
            <a:pPr lvl="1">
              <a:spcBef>
                <a:spcPts val="750"/>
              </a:spcBef>
            </a:pPr>
            <a:r>
              <a:rPr lang="en-US" sz="2400"/>
              <a:t>                                                          Test-driven development</a:t>
            </a:r>
          </a:p>
          <a:p>
            <a:pPr lvl="1">
              <a:spcBef>
                <a:spcPts val="750"/>
              </a:spcBef>
            </a:pPr>
            <a:r>
              <a:rPr lang="en-US" sz="2400"/>
              <a:t>                                                          Refactoring </a:t>
            </a:r>
          </a:p>
          <a:p>
            <a:pPr lvl="1">
              <a:spcBef>
                <a:spcPts val="750"/>
              </a:spcBef>
            </a:pPr>
            <a:r>
              <a:rPr lang="en-US" sz="2400"/>
              <a:t>                                                          Collective ownership</a:t>
            </a:r>
          </a:p>
          <a:p>
            <a:pPr lvl="1">
              <a:spcBef>
                <a:spcPts val="750"/>
              </a:spcBef>
            </a:pPr>
            <a:r>
              <a:rPr lang="en-US" sz="2400"/>
              <a:t>                                                          Continuous integration</a:t>
            </a:r>
          </a:p>
          <a:p>
            <a:pPr lvl="1">
              <a:spcBef>
                <a:spcPts val="750"/>
              </a:spcBef>
            </a:pPr>
            <a:r>
              <a:rPr lang="en-US" sz="2400"/>
              <a:t>                                                          Pair programming 	</a:t>
            </a:r>
          </a:p>
          <a:p>
            <a:pPr lvl="1">
              <a:spcBef>
                <a:spcPts val="750"/>
              </a:spcBef>
            </a:pPr>
            <a:endParaRPr lang="en-US" sz="2400"/>
          </a:p>
          <a:p>
            <a:r>
              <a:rPr lang="en-GB" sz="2400" b="0">
                <a:solidFill>
                  <a:srgbClr val="4A4E52"/>
                </a:solidFill>
              </a:rPr>
              <a:t>Not only working software, but also </a:t>
            </a:r>
            <a:r>
              <a:rPr lang="en-GB" sz="2400">
                <a:solidFill>
                  <a:srgbClr val="4A4E52"/>
                </a:solidFill>
              </a:rPr>
              <a:t>well-crafted software</a:t>
            </a:r>
          </a:p>
          <a:p>
            <a:r>
              <a:rPr lang="en-US" sz="2400">
                <a:solidFill>
                  <a:srgbClr val="4A4E52"/>
                </a:solidFill>
              </a:rPr>
              <a:t>                                                                  </a:t>
            </a:r>
            <a:r>
              <a:rPr lang="en-GB" sz="1400" b="0">
                <a:solidFill>
                  <a:schemeClr val="tx1"/>
                </a:solidFill>
              </a:rPr>
              <a:t>http://manifesto.softwarecraftsmanship.org/</a:t>
            </a:r>
          </a:p>
          <a:p>
            <a:endParaRPr lang="en-GB" sz="2400">
              <a:solidFill>
                <a:srgbClr val="4A4E52"/>
              </a:solidFill>
            </a:endParaRPr>
          </a:p>
          <a:p>
            <a:pPr lvl="1">
              <a:spcBef>
                <a:spcPts val="750"/>
              </a:spcBef>
            </a:pPr>
            <a:endParaRPr lang="en-US" sz="2400"/>
          </a:p>
        </p:txBody>
      </p:sp>
      <p:sp>
        <p:nvSpPr>
          <p:cNvPr id="4" name="Slide Number Placeholder 3"/>
          <p:cNvSpPr>
            <a:spLocks noGrp="1"/>
          </p:cNvSpPr>
          <p:nvPr>
            <p:ph type="sldNum" sz="quarter" idx="12"/>
          </p:nvPr>
        </p:nvSpPr>
        <p:spPr/>
        <p:txBody>
          <a:bodyPr/>
          <a:lstStyle/>
          <a:p>
            <a:r>
              <a:rPr lang="en-GB"/>
              <a:t>QUALITY. PRODUCTIVITY. INNOVATION.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905" y="2584779"/>
            <a:ext cx="2857500" cy="1895475"/>
          </a:xfrm>
          <a:prstGeom prst="rect">
            <a:avLst/>
          </a:prstGeom>
        </p:spPr>
      </p:pic>
    </p:spTree>
    <p:extLst>
      <p:ext uri="{BB962C8B-B14F-4D97-AF65-F5344CB8AC3E}">
        <p14:creationId xmlns:p14="http://schemas.microsoft.com/office/powerpoint/2010/main" val="1614056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71500" y="385764"/>
            <a:ext cx="7823200" cy="739775"/>
          </a:xfrm>
        </p:spPr>
        <p:txBody>
          <a:bodyPr>
            <a:normAutofit/>
          </a:bodyPr>
          <a:lstStyle/>
          <a:p>
            <a:r>
              <a:rPr lang="en-US" altLang="en-US"/>
              <a:t>Scrum in a Nutshell</a:t>
            </a:r>
            <a:endParaRPr lang="en-GB" altLang="en-US"/>
          </a:p>
        </p:txBody>
      </p:sp>
      <p:pic>
        <p:nvPicPr>
          <p:cNvPr id="9" name="Content Placeholder 4"/>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a:xfrm>
            <a:off x="1665818" y="990600"/>
            <a:ext cx="8394700" cy="4400550"/>
          </a:xfrm>
          <a:prstGeom prst="rect">
            <a:avLst/>
          </a:prstGeom>
          <a:ln w="9525"/>
          <a:extLst>
            <a:ext uri="{91240B29-F687-4F45-9708-019B960494DF}">
              <a14:hiddenLine xmlns:a14="http://schemas.microsoft.com/office/drawing/2010/main" w="12700">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r>
              <a:rPr lang="en-GB"/>
              <a:t>QUALITY. PRODUCTIVITY. INNOVATION.</a:t>
            </a:r>
          </a:p>
        </p:txBody>
      </p:sp>
      <p:sp>
        <p:nvSpPr>
          <p:cNvPr id="10" name="Slide Number Placeholder 3"/>
          <p:cNvSpPr txBox="1">
            <a:spLocks/>
          </p:cNvSpPr>
          <p:nvPr/>
        </p:nvSpPr>
        <p:spPr bwMode="auto">
          <a:xfrm>
            <a:off x="11199285" y="6586538"/>
            <a:ext cx="408516" cy="271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en-US"/>
            </a:defPPr>
            <a:lvl1pPr marL="0" algn="r" defTabSz="914400" rtl="0" eaLnBrk="0" latinLnBrk="0" hangingPunct="0">
              <a:defRPr sz="900" kern="1200">
                <a:solidFill>
                  <a:schemeClr val="tx1"/>
                </a:solidFill>
                <a:latin typeface="Arial" charset="0"/>
                <a:ea typeface="+mn-ea"/>
                <a:cs typeface="Arial" charset="0"/>
              </a:defRPr>
            </a:lvl1pPr>
            <a:lvl2pPr marL="742950" indent="-285750" algn="l" defTabSz="914400" rtl="0" eaLnBrk="0" latinLnBrk="0" hangingPunct="0">
              <a:defRPr sz="1800" kern="1200">
                <a:solidFill>
                  <a:schemeClr val="tx1"/>
                </a:solidFill>
                <a:latin typeface="Arial" charset="0"/>
                <a:ea typeface="+mn-ea"/>
                <a:cs typeface="Arial" charset="0"/>
              </a:defRPr>
            </a:lvl2pPr>
            <a:lvl3pPr marL="1143000" indent="-228600" algn="l" defTabSz="914400" rtl="0" eaLnBrk="0" latinLnBrk="0" hangingPunct="0">
              <a:defRPr sz="1800" kern="1200">
                <a:solidFill>
                  <a:schemeClr val="tx1"/>
                </a:solidFill>
                <a:latin typeface="Arial" charset="0"/>
                <a:ea typeface="+mn-ea"/>
                <a:cs typeface="Arial" charset="0"/>
              </a:defRPr>
            </a:lvl3pPr>
            <a:lvl4pPr marL="1600200" indent="-228600" algn="l" defTabSz="914400" rtl="0" eaLnBrk="0" latinLnBrk="0" hangingPunct="0">
              <a:defRPr sz="1800" kern="1200">
                <a:solidFill>
                  <a:schemeClr val="tx1"/>
                </a:solidFill>
                <a:latin typeface="Arial" charset="0"/>
                <a:ea typeface="+mn-ea"/>
                <a:cs typeface="Arial" charset="0"/>
              </a:defRPr>
            </a:lvl4pPr>
            <a:lvl5pPr marL="2057400" indent="-228600" algn="l" defTabSz="914400" rtl="0" eaLnBrk="0" latinLnBrk="0" hangingPunct="0">
              <a:defRPr sz="1800" kern="1200">
                <a:solidFill>
                  <a:schemeClr val="tx1"/>
                </a:solidFill>
                <a:latin typeface="Arial" charset="0"/>
                <a:ea typeface="+mn-ea"/>
                <a:cs typeface="Arial" charset="0"/>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9pPr>
          </a:lstStyle>
          <a:p>
            <a:pPr eaLnBrk="1" hangingPunct="1"/>
            <a:fld id="{8A90B2E7-A530-4831-A33E-DFA6171B4D46}" type="slidenum">
              <a:rPr lang="en-US" altLang="en-US" smtClean="0">
                <a:solidFill>
                  <a:srgbClr val="FFFFFF"/>
                </a:solidFill>
                <a:latin typeface="Calibri" pitchFamily="34" charset="0"/>
              </a:rPr>
              <a:pPr eaLnBrk="1" hangingPunct="1"/>
              <a:t>13</a:t>
            </a:fld>
            <a:endParaRPr lang="en-US" altLang="en-US">
              <a:solidFill>
                <a:srgbClr val="FFFFFF"/>
              </a:solidFill>
              <a:latin typeface="Calibri" pitchFamily="34" charset="0"/>
            </a:endParaRP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109" y="1247777"/>
            <a:ext cx="10161319" cy="4776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04405" y="1377538"/>
            <a:ext cx="4690753" cy="403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826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Scrum on a Page</a:t>
            </a:r>
            <a:endParaRPr lang="en-GB"/>
          </a:p>
        </p:txBody>
      </p:sp>
      <p:sp>
        <p:nvSpPr>
          <p:cNvPr id="3" name="Slide Number Placeholder 2"/>
          <p:cNvSpPr>
            <a:spLocks noGrp="1"/>
          </p:cNvSpPr>
          <p:nvPr>
            <p:ph type="sldNum" sz="quarter" idx="12"/>
          </p:nvPr>
        </p:nvSpPr>
        <p:spPr/>
        <p:txBody>
          <a:bodyPr/>
          <a:lstStyle/>
          <a:p>
            <a:r>
              <a:rPr lang="en-GB"/>
              <a:t>QUALITY. PRODUCTIVITY. INNOVATION.</a:t>
            </a:r>
          </a:p>
        </p:txBody>
      </p:sp>
      <p:graphicFrame>
        <p:nvGraphicFramePr>
          <p:cNvPr id="5" name="Content Placeholder 4"/>
          <p:cNvGraphicFramePr>
            <a:graphicFrameLocks noGrp="1"/>
          </p:cNvGraphicFramePr>
          <p:nvPr>
            <p:ph idx="13"/>
            <p:extLst/>
          </p:nvPr>
        </p:nvGraphicFramePr>
        <p:xfrm>
          <a:off x="857125" y="818931"/>
          <a:ext cx="10436307" cy="5608320"/>
        </p:xfrm>
        <a:graphic>
          <a:graphicData uri="http://schemas.openxmlformats.org/drawingml/2006/table">
            <a:tbl>
              <a:tblPr firstRow="1" bandRow="1">
                <a:tableStyleId>{5C22544A-7EE6-4342-B048-85BDC9FD1C3A}</a:tableStyleId>
              </a:tblPr>
              <a:tblGrid>
                <a:gridCol w="753361">
                  <a:extLst>
                    <a:ext uri="{9D8B030D-6E8A-4147-A177-3AD203B41FA5}">
                      <a16:colId xmlns:a16="http://schemas.microsoft.com/office/drawing/2014/main" val="20000"/>
                    </a:ext>
                  </a:extLst>
                </a:gridCol>
                <a:gridCol w="1244009">
                  <a:extLst>
                    <a:ext uri="{9D8B030D-6E8A-4147-A177-3AD203B41FA5}">
                      <a16:colId xmlns:a16="http://schemas.microsoft.com/office/drawing/2014/main" val="20001"/>
                    </a:ext>
                  </a:extLst>
                </a:gridCol>
                <a:gridCol w="946298">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1105786">
                  <a:extLst>
                    <a:ext uri="{9D8B030D-6E8A-4147-A177-3AD203B41FA5}">
                      <a16:colId xmlns:a16="http://schemas.microsoft.com/office/drawing/2014/main" val="20004"/>
                    </a:ext>
                  </a:extLst>
                </a:gridCol>
                <a:gridCol w="4100853">
                  <a:extLst>
                    <a:ext uri="{9D8B030D-6E8A-4147-A177-3AD203B41FA5}">
                      <a16:colId xmlns:a16="http://schemas.microsoft.com/office/drawing/2014/main" val="20005"/>
                    </a:ext>
                  </a:extLst>
                </a:gridCol>
              </a:tblGrid>
              <a:tr h="250681">
                <a:tc gridSpan="2">
                  <a:txBody>
                    <a:bodyPr/>
                    <a:lstStyle/>
                    <a:p>
                      <a:pPr algn="ctr"/>
                      <a:r>
                        <a:rPr lang="en-US" sz="1600"/>
                        <a:t>Roles</a:t>
                      </a:r>
                      <a:endParaRPr lang="en-GB" sz="1600"/>
                    </a:p>
                  </a:txBody>
                  <a:tcP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GB"/>
                    </a:p>
                  </a:txBody>
                  <a:tcPr/>
                </a:tc>
                <a:tc gridSpan="2">
                  <a:txBody>
                    <a:bodyPr/>
                    <a:lstStyle/>
                    <a:p>
                      <a:pPr algn="ctr"/>
                      <a:r>
                        <a:rPr lang="en-US" sz="1600"/>
                        <a:t>Artefacts</a:t>
                      </a:r>
                      <a:endParaRPr lang="en-GB" sz="160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GB"/>
                    </a:p>
                  </a:txBody>
                  <a:tcPr/>
                </a:tc>
                <a:tc gridSpan="2">
                  <a:txBody>
                    <a:bodyPr/>
                    <a:lstStyle/>
                    <a:p>
                      <a:pPr algn="ctr"/>
                      <a:r>
                        <a:rPr lang="en-US" sz="1600"/>
                        <a:t>Ceremonies</a:t>
                      </a:r>
                      <a:endParaRPr lang="en-GB" sz="1600"/>
                    </a:p>
                  </a:txBody>
                  <a:tcPr>
                    <a:lnL w="12700" cmpd="sng">
                      <a:noFill/>
                    </a:lnL>
                    <a:lnB w="38100" cmpd="sng">
                      <a:noFill/>
                    </a:lnB>
                  </a:tcPr>
                </a:tc>
                <a:tc hMerge="1">
                  <a:txBody>
                    <a:bodyPr/>
                    <a:lstStyle/>
                    <a:p>
                      <a:endParaRPr lang="en-GB"/>
                    </a:p>
                  </a:txBody>
                  <a:tcPr/>
                </a:tc>
                <a:extLst>
                  <a:ext uri="{0D108BD9-81ED-4DB2-BD59-A6C34878D82A}">
                    <a16:rowId xmlns:a16="http://schemas.microsoft.com/office/drawing/2014/main" val="10000"/>
                  </a:ext>
                </a:extLst>
              </a:tr>
              <a:tr h="1051580">
                <a:tc>
                  <a:txBody>
                    <a:bodyPr/>
                    <a:lstStyle/>
                    <a:p>
                      <a:endParaRPr lang="en-US"/>
                    </a:p>
                    <a:p>
                      <a:endParaRPr lang="en-US"/>
                    </a:p>
                    <a:p>
                      <a:endParaRPr lang="en-US"/>
                    </a:p>
                    <a:p>
                      <a:endParaRPr lang="en-US"/>
                    </a:p>
                    <a:p>
                      <a:endParaRPr lang="en-US"/>
                    </a:p>
                    <a:p>
                      <a:endParaRPr lang="en-US"/>
                    </a:p>
                    <a:p>
                      <a:endParaRPr lang="en-US"/>
                    </a:p>
                    <a:p>
                      <a:endParaRPr lang="en-US"/>
                    </a:p>
                    <a:p>
                      <a:endParaRPr lang="en-GB"/>
                    </a:p>
                  </a:txBody>
                  <a:tcP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a:t>Product</a:t>
                      </a:r>
                      <a:r>
                        <a:rPr lang="en-US" sz="1000" b="1" baseline="0"/>
                        <a:t> Owner</a:t>
                      </a:r>
                    </a:p>
                    <a:p>
                      <a:r>
                        <a:rPr lang="en-US" sz="1000"/>
                        <a:t>Set Priorities</a:t>
                      </a:r>
                    </a:p>
                    <a:p>
                      <a:r>
                        <a:rPr lang="en-US" sz="1000"/>
                        <a:t>Manage Product</a:t>
                      </a:r>
                      <a:r>
                        <a:rPr lang="en-US" sz="1000" baseline="0"/>
                        <a:t> Backlog</a:t>
                      </a:r>
                    </a:p>
                    <a:p>
                      <a:endParaRPr lang="en-US" sz="1000" baseline="0"/>
                    </a:p>
                    <a:p>
                      <a:endParaRPr lang="en-US" sz="1000" baseline="0"/>
                    </a:p>
                    <a:p>
                      <a:endParaRPr lang="en-US" sz="1000" baseline="0"/>
                    </a:p>
                    <a:p>
                      <a:r>
                        <a:rPr lang="en-US" sz="1000" b="1" kern="1200" baseline="0">
                          <a:solidFill>
                            <a:schemeClr val="dk1"/>
                          </a:solidFill>
                          <a:latin typeface="+mn-lt"/>
                          <a:ea typeface="+mn-ea"/>
                          <a:cs typeface="+mn-cs"/>
                        </a:rPr>
                        <a:t>Scrum Master</a:t>
                      </a:r>
                    </a:p>
                    <a:p>
                      <a:r>
                        <a:rPr lang="en-US" sz="1000" kern="1200">
                          <a:solidFill>
                            <a:schemeClr val="dk1"/>
                          </a:solidFill>
                          <a:latin typeface="+mn-lt"/>
                          <a:ea typeface="+mn-ea"/>
                          <a:cs typeface="+mn-cs"/>
                        </a:rPr>
                        <a:t>Teach Scrum</a:t>
                      </a:r>
                    </a:p>
                    <a:p>
                      <a:r>
                        <a:rPr lang="en-US" sz="1000" kern="1200">
                          <a:solidFill>
                            <a:schemeClr val="dk1"/>
                          </a:solidFill>
                          <a:latin typeface="+mn-lt"/>
                          <a:ea typeface="+mn-ea"/>
                          <a:cs typeface="+mn-cs"/>
                        </a:rPr>
                        <a:t>Manage Process</a:t>
                      </a:r>
                    </a:p>
                    <a:p>
                      <a:r>
                        <a:rPr lang="en-US" sz="1000" kern="1200">
                          <a:solidFill>
                            <a:schemeClr val="dk1"/>
                          </a:solidFill>
                          <a:latin typeface="+mn-lt"/>
                          <a:ea typeface="+mn-ea"/>
                          <a:cs typeface="+mn-cs"/>
                        </a:rPr>
                        <a:t>Protect Team</a:t>
                      </a:r>
                    </a:p>
                    <a:p>
                      <a:r>
                        <a:rPr lang="en-US" sz="1000" kern="1200">
                          <a:solidFill>
                            <a:schemeClr val="dk1"/>
                          </a:solidFill>
                          <a:latin typeface="+mn-lt"/>
                          <a:ea typeface="+mn-ea"/>
                          <a:cs typeface="+mn-cs"/>
                        </a:rPr>
                        <a:t>Enforce Rules</a:t>
                      </a:r>
                    </a:p>
                    <a:p>
                      <a:r>
                        <a:rPr lang="en-US" sz="1000" kern="1200">
                          <a:solidFill>
                            <a:schemeClr val="dk1"/>
                          </a:solidFill>
                          <a:latin typeface="+mn-lt"/>
                          <a:ea typeface="+mn-ea"/>
                          <a:cs typeface="+mn-cs"/>
                        </a:rPr>
                        <a:t>Remove Blocks</a:t>
                      </a:r>
                    </a:p>
                    <a:p>
                      <a:endParaRPr lang="en-GB" sz="1000" b="1" kern="1200" baseline="0">
                        <a:solidFill>
                          <a:schemeClr val="dk1"/>
                        </a:solidFill>
                        <a:latin typeface="+mn-lt"/>
                        <a:ea typeface="+mn-ea"/>
                        <a:cs typeface="+mn-cs"/>
                      </a:endParaRPr>
                    </a:p>
                    <a:p>
                      <a:endParaRPr lang="en-US" sz="1000"/>
                    </a:p>
                    <a:p>
                      <a:endParaRPr lang="en-US" sz="1000"/>
                    </a:p>
                    <a:p>
                      <a:r>
                        <a:rPr lang="en-US" sz="1000" b="1" kern="1200" baseline="0">
                          <a:solidFill>
                            <a:schemeClr val="dk1"/>
                          </a:solidFill>
                          <a:latin typeface="+mn-lt"/>
                          <a:ea typeface="+mn-ea"/>
                          <a:cs typeface="+mn-cs"/>
                        </a:rPr>
                        <a:t>The Build Team</a:t>
                      </a:r>
                    </a:p>
                    <a:p>
                      <a:r>
                        <a:rPr lang="en-US" sz="1000" kern="1200">
                          <a:solidFill>
                            <a:schemeClr val="dk1"/>
                          </a:solidFill>
                          <a:latin typeface="+mn-lt"/>
                          <a:ea typeface="+mn-ea"/>
                          <a:cs typeface="+mn-cs"/>
                        </a:rPr>
                        <a:t>Develop Product</a:t>
                      </a:r>
                    </a:p>
                    <a:p>
                      <a:r>
                        <a:rPr lang="en-US" sz="1000" kern="1200">
                          <a:solidFill>
                            <a:schemeClr val="dk1"/>
                          </a:solidFill>
                          <a:latin typeface="+mn-lt"/>
                          <a:ea typeface="+mn-ea"/>
                          <a:cs typeface="+mn-cs"/>
                        </a:rPr>
                        <a:t>Organize Work</a:t>
                      </a:r>
                    </a:p>
                    <a:p>
                      <a:r>
                        <a:rPr lang="en-US" sz="1000" kern="1200">
                          <a:solidFill>
                            <a:schemeClr val="dk1"/>
                          </a:solidFill>
                          <a:latin typeface="+mn-lt"/>
                          <a:ea typeface="+mn-ea"/>
                          <a:cs typeface="+mn-cs"/>
                        </a:rPr>
                        <a:t>Update Progress</a:t>
                      </a:r>
                      <a:endParaRPr lang="en-GB" sz="1000" kern="1200">
                        <a:solidFill>
                          <a:schemeClr val="dk1"/>
                        </a:solidFill>
                        <a:latin typeface="+mn-lt"/>
                        <a:ea typeface="+mn-ea"/>
                        <a:cs typeface="+mn-cs"/>
                      </a:endParaRPr>
                    </a:p>
                    <a:p>
                      <a:endParaRPr lang="en-US" sz="1000"/>
                    </a:p>
                    <a:p>
                      <a:endParaRPr lang="en-US" sz="1000"/>
                    </a:p>
                    <a:p>
                      <a:endParaRPr lang="en-US" sz="1000"/>
                    </a:p>
                    <a:p>
                      <a:endParaRPr lang="en-US" sz="1000"/>
                    </a:p>
                    <a:p>
                      <a:endParaRPr lang="en-GB" sz="1000"/>
                    </a:p>
                  </a:txBody>
                  <a:tcPr>
                    <a:lnL w="12700" cmpd="sng">
                      <a:noFill/>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GB" sz="1000"/>
                    </a:p>
                  </a:txBody>
                  <a:tcP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kern="1200">
                          <a:solidFill>
                            <a:schemeClr val="dk1"/>
                          </a:solidFill>
                          <a:latin typeface="+mn-lt"/>
                          <a:ea typeface="+mn-ea"/>
                          <a:cs typeface="+mn-cs"/>
                        </a:rPr>
                        <a:t>Product Backlog</a:t>
                      </a:r>
                    </a:p>
                    <a:p>
                      <a:pPr marL="0" algn="l" defTabSz="914400" rtl="0" eaLnBrk="1" latinLnBrk="0" hangingPunct="1"/>
                      <a:r>
                        <a:rPr lang="en-US" sz="1000" kern="1200">
                          <a:solidFill>
                            <a:schemeClr val="dk1"/>
                          </a:solidFill>
                          <a:latin typeface="+mn-lt"/>
                          <a:ea typeface="+mn-ea"/>
                          <a:cs typeface="+mn-cs"/>
                        </a:rPr>
                        <a:t>List of requirements</a:t>
                      </a:r>
                    </a:p>
                    <a:p>
                      <a:r>
                        <a:rPr lang="en-US" sz="1000" kern="1200">
                          <a:solidFill>
                            <a:schemeClr val="dk1"/>
                          </a:solidFill>
                          <a:latin typeface="+mn-lt"/>
                          <a:ea typeface="+mn-ea"/>
                          <a:cs typeface="+mn-cs"/>
                        </a:rPr>
                        <a:t>Owned by the Product Owner</a:t>
                      </a:r>
                    </a:p>
                    <a:p>
                      <a:r>
                        <a:rPr lang="en-US" sz="1000" kern="1200">
                          <a:solidFill>
                            <a:schemeClr val="dk1"/>
                          </a:solidFill>
                          <a:latin typeface="+mn-lt"/>
                          <a:ea typeface="+mn-ea"/>
                          <a:cs typeface="+mn-cs"/>
                        </a:rPr>
                        <a:t>Ordered by business value, dependency, risk</a:t>
                      </a:r>
                    </a:p>
                    <a:p>
                      <a:r>
                        <a:rPr lang="en-US" sz="1000" kern="1200">
                          <a:solidFill>
                            <a:schemeClr val="dk1"/>
                          </a:solidFill>
                          <a:latin typeface="+mn-lt"/>
                          <a:ea typeface="+mn-ea"/>
                          <a:cs typeface="+mn-cs"/>
                        </a:rPr>
                        <a:t>Can change without affecting the active Sprint</a:t>
                      </a:r>
                    </a:p>
                    <a:p>
                      <a:endParaRPr lang="en-US" sz="1000" kern="1200">
                        <a:solidFill>
                          <a:schemeClr val="dk1"/>
                        </a:solidFill>
                        <a:latin typeface="+mn-lt"/>
                        <a:ea typeface="+mn-ea"/>
                        <a:cs typeface="+mn-cs"/>
                      </a:endParaRPr>
                    </a:p>
                    <a:p>
                      <a:endParaRPr lang="en-US" sz="1000" kern="1200">
                        <a:solidFill>
                          <a:schemeClr val="dk1"/>
                        </a:solidFill>
                        <a:latin typeface="+mn-lt"/>
                        <a:ea typeface="+mn-ea"/>
                        <a:cs typeface="+mn-cs"/>
                      </a:endParaRPr>
                    </a:p>
                    <a:p>
                      <a:pPr marL="0" algn="l" defTabSz="914400" rtl="0" eaLnBrk="1" latinLnBrk="0" hangingPunct="1"/>
                      <a:r>
                        <a:rPr lang="en-US" sz="1000" b="1" kern="1200">
                          <a:solidFill>
                            <a:schemeClr val="dk1"/>
                          </a:solidFill>
                          <a:latin typeface="+mn-lt"/>
                          <a:ea typeface="+mn-ea"/>
                          <a:cs typeface="+mn-cs"/>
                        </a:rPr>
                        <a:t>Sprint Backlog</a:t>
                      </a:r>
                    </a:p>
                    <a:p>
                      <a:r>
                        <a:rPr lang="en-US" sz="1000" kern="1200">
                          <a:solidFill>
                            <a:schemeClr val="dk1"/>
                          </a:solidFill>
                          <a:latin typeface="+mn-lt"/>
                          <a:ea typeface="+mn-ea"/>
                          <a:cs typeface="+mn-cs"/>
                        </a:rPr>
                        <a:t>Decomposed task list</a:t>
                      </a:r>
                    </a:p>
                    <a:p>
                      <a:r>
                        <a:rPr lang="en-US" sz="1000" kern="1200">
                          <a:solidFill>
                            <a:schemeClr val="dk1"/>
                          </a:solidFill>
                          <a:latin typeface="+mn-lt"/>
                          <a:ea typeface="+mn-ea"/>
                          <a:cs typeface="+mn-cs"/>
                        </a:rPr>
                        <a:t>Driven by a portion of Product Backlog</a:t>
                      </a:r>
                    </a:p>
                    <a:p>
                      <a:r>
                        <a:rPr lang="en-US" sz="1000" kern="1200">
                          <a:solidFill>
                            <a:schemeClr val="dk1"/>
                          </a:solidFill>
                          <a:latin typeface="+mn-lt"/>
                          <a:ea typeface="+mn-ea"/>
                          <a:cs typeface="+mn-cs"/>
                        </a:rPr>
                        <a:t>Owned by Build</a:t>
                      </a:r>
                      <a:r>
                        <a:rPr lang="en-US" sz="1000" kern="1200" baseline="0">
                          <a:solidFill>
                            <a:schemeClr val="dk1"/>
                          </a:solidFill>
                          <a:latin typeface="+mn-lt"/>
                          <a:ea typeface="+mn-ea"/>
                          <a:cs typeface="+mn-cs"/>
                        </a:rPr>
                        <a:t> </a:t>
                      </a:r>
                      <a:r>
                        <a:rPr lang="en-US" sz="1000" kern="1200">
                          <a:solidFill>
                            <a:schemeClr val="dk1"/>
                          </a:solidFill>
                          <a:latin typeface="+mn-lt"/>
                          <a:ea typeface="+mn-ea"/>
                          <a:cs typeface="+mn-cs"/>
                        </a:rPr>
                        <a:t>Team</a:t>
                      </a:r>
                    </a:p>
                    <a:p>
                      <a:r>
                        <a:rPr lang="en-US" sz="1000" kern="1200">
                          <a:solidFill>
                            <a:schemeClr val="dk1"/>
                          </a:solidFill>
                          <a:latin typeface="+mn-lt"/>
                          <a:ea typeface="+mn-ea"/>
                          <a:cs typeface="+mn-cs"/>
                        </a:rPr>
                        <a:t>Only Build Team modifies it</a:t>
                      </a:r>
                    </a:p>
                    <a:p>
                      <a:endParaRPr lang="en-US" sz="1000" kern="1200">
                        <a:solidFill>
                          <a:schemeClr val="dk1"/>
                        </a:solidFill>
                        <a:latin typeface="+mn-lt"/>
                        <a:ea typeface="+mn-ea"/>
                        <a:cs typeface="+mn-cs"/>
                      </a:endParaRPr>
                    </a:p>
                    <a:p>
                      <a:endParaRPr lang="en-US" sz="1000" kern="1200">
                        <a:solidFill>
                          <a:schemeClr val="dk1"/>
                        </a:solidFill>
                        <a:latin typeface="+mn-lt"/>
                        <a:ea typeface="+mn-ea"/>
                        <a:cs typeface="+mn-cs"/>
                      </a:endParaRPr>
                    </a:p>
                    <a:p>
                      <a:r>
                        <a:rPr lang="en-US" sz="1000" b="1" kern="1200">
                          <a:solidFill>
                            <a:schemeClr val="dk1"/>
                          </a:solidFill>
                          <a:latin typeface="+mn-lt"/>
                          <a:ea typeface="+mn-ea"/>
                          <a:cs typeface="+mn-cs"/>
                        </a:rPr>
                        <a:t>Increment</a:t>
                      </a:r>
                    </a:p>
                    <a:p>
                      <a:r>
                        <a:rPr lang="en-US" sz="1000" kern="1200">
                          <a:solidFill>
                            <a:schemeClr val="dk1"/>
                          </a:solidFill>
                          <a:latin typeface="+mn-lt"/>
                          <a:ea typeface="+mn-ea"/>
                          <a:cs typeface="+mn-cs"/>
                        </a:rPr>
                        <a:t>Version of the Product</a:t>
                      </a:r>
                    </a:p>
                    <a:p>
                      <a:r>
                        <a:rPr lang="en-US" sz="1000" kern="1200">
                          <a:solidFill>
                            <a:schemeClr val="dk1"/>
                          </a:solidFill>
                          <a:latin typeface="+mn-lt"/>
                          <a:ea typeface="+mn-ea"/>
                          <a:cs typeface="+mn-cs"/>
                        </a:rPr>
                        <a:t>Potentially shippable</a:t>
                      </a:r>
                    </a:p>
                    <a:p>
                      <a:r>
                        <a:rPr lang="en-US" sz="1000" kern="1200">
                          <a:solidFill>
                            <a:schemeClr val="dk1"/>
                          </a:solidFill>
                          <a:latin typeface="+mn-lt"/>
                          <a:ea typeface="+mn-ea"/>
                          <a:cs typeface="+mn-cs"/>
                        </a:rPr>
                        <a:t>Working functionality</a:t>
                      </a:r>
                    </a:p>
                    <a:p>
                      <a:r>
                        <a:rPr lang="en-US" sz="1000" kern="1200">
                          <a:solidFill>
                            <a:schemeClr val="dk1"/>
                          </a:solidFill>
                          <a:latin typeface="+mn-lt"/>
                          <a:ea typeface="+mn-ea"/>
                          <a:cs typeface="+mn-cs"/>
                        </a:rPr>
                        <a:t>Tested &amp; documented according to project definition of “Done”</a:t>
                      </a:r>
                      <a:endParaRPr lang="en-GB" sz="1000" kern="1200">
                        <a:solidFill>
                          <a:schemeClr val="dk1"/>
                        </a:solidFill>
                        <a:latin typeface="+mn-lt"/>
                        <a:ea typeface="+mn-ea"/>
                        <a:cs typeface="+mn-cs"/>
                      </a:endParaRPr>
                    </a:p>
                    <a:p>
                      <a:endParaRPr lang="en-GB" sz="1000"/>
                    </a:p>
                    <a:p>
                      <a:endParaRPr lang="en-GB" sz="1000" kern="1200">
                        <a:solidFill>
                          <a:schemeClr val="dk1"/>
                        </a:solidFill>
                        <a:latin typeface="+mn-lt"/>
                        <a:ea typeface="+mn-ea"/>
                        <a:cs typeface="+mn-cs"/>
                      </a:endParaRPr>
                    </a:p>
                  </a:txBody>
                  <a:tcPr>
                    <a:lnL w="12700" cmpd="sng">
                      <a:noFill/>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GB" sz="1000"/>
                    </a:p>
                  </a:txBody>
                  <a:tcP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kern="1200">
                          <a:solidFill>
                            <a:schemeClr val="dk1"/>
                          </a:solidFill>
                          <a:latin typeface="+mn-lt"/>
                          <a:ea typeface="+mn-ea"/>
                          <a:cs typeface="+mn-cs"/>
                        </a:rPr>
                        <a:t>Sprint Planning</a:t>
                      </a:r>
                    </a:p>
                    <a:p>
                      <a:r>
                        <a:rPr lang="en-US" sz="1000" kern="1200">
                          <a:solidFill>
                            <a:schemeClr val="dk1"/>
                          </a:solidFill>
                          <a:latin typeface="+mn-lt"/>
                          <a:ea typeface="+mn-ea"/>
                          <a:cs typeface="+mn-cs"/>
                        </a:rPr>
                        <a:t>Part A</a:t>
                      </a:r>
                    </a:p>
                    <a:p>
                      <a:r>
                        <a:rPr lang="en-US" sz="1000" kern="1200">
                          <a:solidFill>
                            <a:schemeClr val="dk1"/>
                          </a:solidFill>
                          <a:latin typeface="+mn-lt"/>
                          <a:ea typeface="+mn-ea"/>
                          <a:cs typeface="+mn-cs"/>
                        </a:rPr>
                        <a:t>Time-boxed at 2 hours</a:t>
                      </a:r>
                    </a:p>
                    <a:p>
                      <a:r>
                        <a:rPr lang="en-US" sz="1000" kern="1200">
                          <a:solidFill>
                            <a:schemeClr val="dk1"/>
                          </a:solidFill>
                          <a:latin typeface="+mn-lt"/>
                          <a:ea typeface="+mn-ea"/>
                          <a:cs typeface="+mn-cs"/>
                        </a:rPr>
                        <a:t>Facilitated by Scrum Master</a:t>
                      </a:r>
                    </a:p>
                    <a:p>
                      <a:r>
                        <a:rPr lang="en-US" sz="1000" kern="1200">
                          <a:solidFill>
                            <a:schemeClr val="dk1"/>
                          </a:solidFill>
                          <a:latin typeface="+mn-lt"/>
                          <a:ea typeface="+mn-ea"/>
                          <a:cs typeface="+mn-cs"/>
                        </a:rPr>
                        <a:t>Top of Product Backlog presented by Product Owner to Build Team</a:t>
                      </a:r>
                    </a:p>
                    <a:p>
                      <a:r>
                        <a:rPr lang="en-US" sz="1000" kern="1200">
                          <a:solidFill>
                            <a:schemeClr val="dk1"/>
                          </a:solidFill>
                          <a:latin typeface="+mn-lt"/>
                          <a:ea typeface="+mn-ea"/>
                          <a:cs typeface="+mn-cs"/>
                        </a:rPr>
                        <a:t>Declare Sprint Goal</a:t>
                      </a:r>
                    </a:p>
                    <a:p>
                      <a:r>
                        <a:rPr lang="en-US" sz="1000" kern="1200">
                          <a:solidFill>
                            <a:schemeClr val="dk1"/>
                          </a:solidFill>
                          <a:latin typeface="+mn-lt"/>
                          <a:ea typeface="+mn-ea"/>
                          <a:cs typeface="+mn-cs"/>
                        </a:rPr>
                        <a:t>Build Team asks questions and selects topmost features</a:t>
                      </a:r>
                    </a:p>
                    <a:p>
                      <a:r>
                        <a:rPr lang="en-US" sz="1000" kern="1200">
                          <a:solidFill>
                            <a:schemeClr val="dk1"/>
                          </a:solidFill>
                          <a:latin typeface="+mn-lt"/>
                          <a:ea typeface="+mn-ea"/>
                          <a:cs typeface="+mn-cs"/>
                        </a:rPr>
                        <a:t>Part B</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dk1"/>
                          </a:solidFill>
                          <a:latin typeface="+mn-lt"/>
                          <a:ea typeface="+mn-ea"/>
                          <a:cs typeface="+mn-cs"/>
                        </a:rPr>
                        <a:t>Time-boxed at 2 hours</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dk1"/>
                          </a:solidFill>
                          <a:latin typeface="+mn-lt"/>
                          <a:ea typeface="+mn-ea"/>
                          <a:cs typeface="+mn-cs"/>
                        </a:rPr>
                        <a:t>Facilitated by Scrum Master</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dk1"/>
                          </a:solidFill>
                          <a:latin typeface="+mn-lt"/>
                          <a:ea typeface="+mn-ea"/>
                          <a:cs typeface="+mn-cs"/>
                        </a:rPr>
                        <a:t>Team decomposes selected</a:t>
                      </a:r>
                      <a:r>
                        <a:rPr lang="en-US" sz="1000" kern="1200" baseline="0">
                          <a:solidFill>
                            <a:schemeClr val="dk1"/>
                          </a:solidFill>
                          <a:latin typeface="+mn-lt"/>
                          <a:ea typeface="+mn-ea"/>
                          <a:cs typeface="+mn-cs"/>
                        </a:rPr>
                        <a:t> features into a Sprint Backlog</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dk1"/>
                          </a:solidFill>
                          <a:latin typeface="+mn-lt"/>
                          <a:ea typeface="+mn-ea"/>
                          <a:cs typeface="+mn-cs"/>
                        </a:rPr>
                        <a:t>Team adjust + / - features by estimates against sprint capacity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a:solidFill>
                          <a:schemeClr val="dk1"/>
                        </a:solidFill>
                        <a:latin typeface="+mn-lt"/>
                        <a:ea typeface="+mn-ea"/>
                        <a:cs typeface="+mn-cs"/>
                      </a:endParaRPr>
                    </a:p>
                    <a:p>
                      <a:r>
                        <a:rPr lang="en-US" sz="1000" b="1" kern="1200">
                          <a:solidFill>
                            <a:schemeClr val="dk1"/>
                          </a:solidFill>
                          <a:latin typeface="+mn-lt"/>
                          <a:ea typeface="+mn-ea"/>
                          <a:cs typeface="+mn-cs"/>
                        </a:rPr>
                        <a:t>Daily Scrum</a:t>
                      </a:r>
                    </a:p>
                    <a:p>
                      <a:pPr marL="0" algn="l" defTabSz="914400" rtl="0" eaLnBrk="1" latinLnBrk="0" hangingPunct="1"/>
                      <a:r>
                        <a:rPr lang="en-US" sz="1000" kern="1200">
                          <a:solidFill>
                            <a:schemeClr val="dk1"/>
                          </a:solidFill>
                          <a:latin typeface="+mn-lt"/>
                          <a:ea typeface="+mn-ea"/>
                          <a:cs typeface="+mn-cs"/>
                        </a:rPr>
                        <a:t>Time-boxed to 15’</a:t>
                      </a:r>
                    </a:p>
                    <a:p>
                      <a:pPr marL="0" algn="l" defTabSz="914400" rtl="0" eaLnBrk="1" latinLnBrk="0" hangingPunct="1"/>
                      <a:r>
                        <a:rPr lang="en-US" sz="1000" kern="1200">
                          <a:solidFill>
                            <a:schemeClr val="dk1"/>
                          </a:solidFill>
                          <a:latin typeface="+mn-lt"/>
                          <a:ea typeface="+mn-ea"/>
                          <a:cs typeface="+mn-cs"/>
                        </a:rPr>
                        <a:t>Facilitated by Scrum Master</a:t>
                      </a:r>
                    </a:p>
                    <a:p>
                      <a:pPr marL="0" algn="l" defTabSz="914400" rtl="0" eaLnBrk="1" latinLnBrk="0" hangingPunct="1"/>
                      <a:r>
                        <a:rPr lang="en-US" sz="1000" kern="1200">
                          <a:solidFill>
                            <a:schemeClr val="dk1"/>
                          </a:solidFill>
                          <a:latin typeface="+mn-lt"/>
                          <a:ea typeface="+mn-ea"/>
                          <a:cs typeface="+mn-cs"/>
                        </a:rPr>
                        <a:t>Build Team attends</a:t>
                      </a:r>
                    </a:p>
                    <a:p>
                      <a:pPr marL="0" algn="l" defTabSz="914400" rtl="0" eaLnBrk="1" latinLnBrk="0" hangingPunct="1"/>
                      <a:r>
                        <a:rPr lang="en-US" sz="1000" kern="1200">
                          <a:solidFill>
                            <a:schemeClr val="dk1"/>
                          </a:solidFill>
                          <a:latin typeface="+mn-lt"/>
                          <a:ea typeface="+mn-ea"/>
                          <a:cs typeface="+mn-cs"/>
                        </a:rPr>
                        <a:t>Same time / place every day</a:t>
                      </a:r>
                    </a:p>
                    <a:p>
                      <a:pPr marL="0" algn="l" defTabSz="914400" rtl="0" eaLnBrk="1" latinLnBrk="0" hangingPunct="1"/>
                      <a:r>
                        <a:rPr lang="en-US" sz="1000" kern="1200">
                          <a:solidFill>
                            <a:schemeClr val="dk1"/>
                          </a:solidFill>
                          <a:latin typeface="+mn-lt"/>
                          <a:ea typeface="+mn-ea"/>
                          <a:cs typeface="+mn-cs"/>
                        </a:rPr>
                        <a:t>Build</a:t>
                      </a:r>
                      <a:r>
                        <a:rPr lang="en-US" sz="1000" kern="1200" baseline="0">
                          <a:solidFill>
                            <a:schemeClr val="dk1"/>
                          </a:solidFill>
                          <a:latin typeface="+mn-lt"/>
                          <a:ea typeface="+mn-ea"/>
                          <a:cs typeface="+mn-cs"/>
                        </a:rPr>
                        <a:t> </a:t>
                      </a:r>
                      <a:r>
                        <a:rPr lang="en-US" sz="1000" kern="1200">
                          <a:solidFill>
                            <a:schemeClr val="dk1"/>
                          </a:solidFill>
                          <a:latin typeface="+mn-lt"/>
                          <a:ea typeface="+mn-ea"/>
                          <a:cs typeface="+mn-cs"/>
                        </a:rPr>
                        <a:t>Team updates Sprint Backlog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a:solidFill>
                          <a:schemeClr val="dk1"/>
                        </a:solidFill>
                        <a:latin typeface="+mn-lt"/>
                        <a:ea typeface="+mn-ea"/>
                        <a:cs typeface="+mn-cs"/>
                      </a:endParaRPr>
                    </a:p>
                    <a:p>
                      <a:r>
                        <a:rPr lang="en-US" sz="1000" b="1" kern="1200">
                          <a:solidFill>
                            <a:schemeClr val="dk1"/>
                          </a:solidFill>
                          <a:latin typeface="+mn-lt"/>
                          <a:ea typeface="+mn-ea"/>
                          <a:cs typeface="+mn-cs"/>
                        </a:rPr>
                        <a:t>Sprint Review</a:t>
                      </a:r>
                    </a:p>
                    <a:p>
                      <a:r>
                        <a:rPr lang="en-US" sz="1000"/>
                        <a:t>Time-boxed to 2 hours</a:t>
                      </a:r>
                    </a:p>
                    <a:p>
                      <a:r>
                        <a:rPr lang="en-US" sz="1000"/>
                        <a:t>Facilitated by Scrum Master</a:t>
                      </a:r>
                    </a:p>
                    <a:p>
                      <a:r>
                        <a:rPr lang="en-US" sz="1000"/>
                        <a:t>Attended</a:t>
                      </a:r>
                      <a:r>
                        <a:rPr lang="en-US" sz="1000" baseline="0"/>
                        <a:t> by all</a:t>
                      </a:r>
                    </a:p>
                    <a:p>
                      <a:r>
                        <a:rPr lang="en-US" sz="1000"/>
                        <a:t>Informal meeting</a:t>
                      </a:r>
                    </a:p>
                    <a:p>
                      <a:r>
                        <a:rPr lang="en-US" sz="1000"/>
                        <a:t>Agile </a:t>
                      </a:r>
                      <a:r>
                        <a:rPr lang="en-US" sz="1000" baseline="0"/>
                        <a:t>Team presents the Done functionality and all discuss to optimize the Product</a:t>
                      </a:r>
                    </a:p>
                    <a:p>
                      <a:endParaRPr lang="en-US" sz="1000" baseline="0"/>
                    </a:p>
                    <a:p>
                      <a:r>
                        <a:rPr lang="en-US" sz="1000" b="1" kern="1200">
                          <a:solidFill>
                            <a:schemeClr val="dk1"/>
                          </a:solidFill>
                          <a:latin typeface="+mn-lt"/>
                          <a:ea typeface="+mn-ea"/>
                          <a:cs typeface="+mn-cs"/>
                        </a:rPr>
                        <a:t>Sprint Retrospective</a:t>
                      </a:r>
                    </a:p>
                    <a:p>
                      <a:pPr marL="0" algn="l" defTabSz="914400" rtl="0" eaLnBrk="1" latinLnBrk="0" hangingPunct="1"/>
                      <a:r>
                        <a:rPr lang="en-US" sz="1000" kern="1200">
                          <a:solidFill>
                            <a:schemeClr val="dk1"/>
                          </a:solidFill>
                          <a:latin typeface="+mn-lt"/>
                          <a:ea typeface="+mn-ea"/>
                          <a:cs typeface="+mn-cs"/>
                        </a:rPr>
                        <a:t>Time-boxed to 1 hour and a half</a:t>
                      </a:r>
                    </a:p>
                    <a:p>
                      <a:pPr marL="0" algn="l" defTabSz="914400" rtl="0" eaLnBrk="1" latinLnBrk="0" hangingPunct="1"/>
                      <a:r>
                        <a:rPr lang="en-US" sz="1000" kern="1200">
                          <a:solidFill>
                            <a:schemeClr val="dk1"/>
                          </a:solidFill>
                          <a:latin typeface="+mn-lt"/>
                          <a:ea typeface="+mn-ea"/>
                          <a:cs typeface="+mn-cs"/>
                        </a:rPr>
                        <a:t>Facilitated by Scrum Master</a:t>
                      </a:r>
                    </a:p>
                    <a:p>
                      <a:pPr marL="0" algn="l" defTabSz="914400" rtl="0" eaLnBrk="1" latinLnBrk="0" hangingPunct="1"/>
                      <a:r>
                        <a:rPr lang="en-US" sz="1000" kern="1200">
                          <a:solidFill>
                            <a:schemeClr val="dk1"/>
                          </a:solidFill>
                          <a:latin typeface="+mn-lt"/>
                          <a:ea typeface="+mn-ea"/>
                          <a:cs typeface="+mn-cs"/>
                        </a:rPr>
                        <a:t>Attended by Build Team and Product Owner</a:t>
                      </a:r>
                    </a:p>
                    <a:p>
                      <a:pPr marL="0" algn="l" defTabSz="914400" rtl="0" eaLnBrk="1" latinLnBrk="0" hangingPunct="1"/>
                      <a:r>
                        <a:rPr lang="en-US" sz="1000" kern="1200">
                          <a:solidFill>
                            <a:schemeClr val="dk1"/>
                          </a:solidFill>
                          <a:latin typeface="+mn-lt"/>
                          <a:ea typeface="+mn-ea"/>
                          <a:cs typeface="+mn-cs"/>
                        </a:rPr>
                        <a:t>Discuss process improvements, successes and failures</a:t>
                      </a:r>
                    </a:p>
                    <a:p>
                      <a:pPr marL="0" algn="l" defTabSz="914400" rtl="0" eaLnBrk="1" latinLnBrk="0" hangingPunct="1"/>
                      <a:r>
                        <a:rPr lang="en-US" sz="1000" kern="1200">
                          <a:solidFill>
                            <a:schemeClr val="dk1"/>
                          </a:solidFill>
                          <a:latin typeface="+mn-lt"/>
                          <a:ea typeface="+mn-ea"/>
                          <a:cs typeface="+mn-cs"/>
                        </a:rPr>
                        <a:t>Adjust process</a:t>
                      </a:r>
                      <a:endParaRPr lang="en-GB" sz="1000" kern="1200">
                        <a:solidFill>
                          <a:schemeClr val="dk1"/>
                        </a:solidFill>
                        <a:latin typeface="+mn-lt"/>
                        <a:ea typeface="+mn-ea"/>
                        <a:cs typeface="+mn-cs"/>
                      </a:endParaRPr>
                    </a:p>
                  </a:txBody>
                  <a:tcPr>
                    <a:lnL w="12700" cmpd="sng">
                      <a:noFill/>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776" y="1285708"/>
            <a:ext cx="419159" cy="4763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013" y="2363615"/>
            <a:ext cx="428685" cy="48584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3693" y="1285707"/>
            <a:ext cx="739112" cy="47631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0099" y="2687801"/>
            <a:ext cx="739111" cy="312469"/>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5117" y="3751832"/>
            <a:ext cx="672514" cy="386196"/>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1161" y="1297583"/>
            <a:ext cx="903017" cy="476317"/>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1161" y="3297184"/>
            <a:ext cx="903017" cy="394421"/>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3365" y="5574945"/>
            <a:ext cx="757049" cy="424208"/>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49615" y="4346018"/>
            <a:ext cx="757049" cy="649630"/>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0197" y="3706097"/>
            <a:ext cx="688315" cy="768863"/>
          </a:xfrm>
          <a:prstGeom prst="rect">
            <a:avLst/>
          </a:prstGeom>
        </p:spPr>
      </p:pic>
    </p:spTree>
    <p:extLst>
      <p:ext uri="{BB962C8B-B14F-4D97-AF65-F5344CB8AC3E}">
        <p14:creationId xmlns:p14="http://schemas.microsoft.com/office/powerpoint/2010/main" val="320653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a:ln>
            <a:noFill/>
          </a:ln>
        </p:spPr>
        <p:txBody>
          <a:bodyPr/>
          <a:lstStyle/>
          <a:p>
            <a:r>
              <a:rPr lang="en-US"/>
              <a:t>Intro</a:t>
            </a:r>
          </a:p>
          <a:p>
            <a:r>
              <a:rPr lang="en-US">
                <a:solidFill>
                  <a:srgbClr val="C00000"/>
                </a:solidFill>
              </a:rPr>
              <a:t>Team</a:t>
            </a:r>
          </a:p>
          <a:p>
            <a:pPr lvl="2"/>
            <a:r>
              <a:rPr lang="en-US"/>
              <a:t>Product Owner</a:t>
            </a:r>
          </a:p>
          <a:p>
            <a:pPr lvl="2"/>
            <a:r>
              <a:rPr lang="en-US"/>
              <a:t>Build Team</a:t>
            </a:r>
          </a:p>
          <a:p>
            <a:pPr lvl="2"/>
            <a:r>
              <a:rPr lang="en-US"/>
              <a:t>Scrum Master</a:t>
            </a:r>
          </a:p>
          <a:p>
            <a:r>
              <a:rPr lang="en-US"/>
              <a:t>Ceremonies</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3680174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71500" y="385764"/>
            <a:ext cx="7823200" cy="739775"/>
          </a:xfrm>
        </p:spPr>
        <p:txBody>
          <a:bodyPr>
            <a:normAutofit/>
          </a:bodyPr>
          <a:lstStyle/>
          <a:p>
            <a:r>
              <a:rPr lang="en-US" altLang="en-US"/>
              <a:t>Scrum in a Nutshell</a:t>
            </a:r>
            <a:endParaRPr lang="en-GB" altLang="en-US"/>
          </a:p>
        </p:txBody>
      </p:sp>
      <p:pic>
        <p:nvPicPr>
          <p:cNvPr id="9" name="Content Placeholder 4"/>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a:xfrm>
            <a:off x="1665818" y="990600"/>
            <a:ext cx="8394700" cy="4400550"/>
          </a:xfrm>
          <a:prstGeom prst="rect">
            <a:avLst/>
          </a:prstGeom>
          <a:ln w="9525"/>
          <a:extLst>
            <a:ext uri="{91240B29-F687-4F45-9708-019B960494DF}">
              <a14:hiddenLine xmlns:a14="http://schemas.microsoft.com/office/drawing/2010/main" w="12700">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r>
              <a:rPr lang="en-GB"/>
              <a:t>QUALITY. PRODUCTIVITY. INNOVATION.</a:t>
            </a:r>
          </a:p>
        </p:txBody>
      </p:sp>
      <p:sp>
        <p:nvSpPr>
          <p:cNvPr id="10" name="Slide Number Placeholder 3"/>
          <p:cNvSpPr txBox="1">
            <a:spLocks/>
          </p:cNvSpPr>
          <p:nvPr/>
        </p:nvSpPr>
        <p:spPr bwMode="auto">
          <a:xfrm>
            <a:off x="11199285" y="6586538"/>
            <a:ext cx="408516" cy="271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en-US"/>
            </a:defPPr>
            <a:lvl1pPr marL="0" algn="r" defTabSz="914400" rtl="0" eaLnBrk="0" latinLnBrk="0" hangingPunct="0">
              <a:defRPr sz="900" kern="1200">
                <a:solidFill>
                  <a:schemeClr val="tx1"/>
                </a:solidFill>
                <a:latin typeface="Arial" charset="0"/>
                <a:ea typeface="+mn-ea"/>
                <a:cs typeface="Arial" charset="0"/>
              </a:defRPr>
            </a:lvl1pPr>
            <a:lvl2pPr marL="742950" indent="-285750" algn="l" defTabSz="914400" rtl="0" eaLnBrk="0" latinLnBrk="0" hangingPunct="0">
              <a:defRPr sz="1800" kern="1200">
                <a:solidFill>
                  <a:schemeClr val="tx1"/>
                </a:solidFill>
                <a:latin typeface="Arial" charset="0"/>
                <a:ea typeface="+mn-ea"/>
                <a:cs typeface="Arial" charset="0"/>
              </a:defRPr>
            </a:lvl2pPr>
            <a:lvl3pPr marL="1143000" indent="-228600" algn="l" defTabSz="914400" rtl="0" eaLnBrk="0" latinLnBrk="0" hangingPunct="0">
              <a:defRPr sz="1800" kern="1200">
                <a:solidFill>
                  <a:schemeClr val="tx1"/>
                </a:solidFill>
                <a:latin typeface="Arial" charset="0"/>
                <a:ea typeface="+mn-ea"/>
                <a:cs typeface="Arial" charset="0"/>
              </a:defRPr>
            </a:lvl3pPr>
            <a:lvl4pPr marL="1600200" indent="-228600" algn="l" defTabSz="914400" rtl="0" eaLnBrk="0" latinLnBrk="0" hangingPunct="0">
              <a:defRPr sz="1800" kern="1200">
                <a:solidFill>
                  <a:schemeClr val="tx1"/>
                </a:solidFill>
                <a:latin typeface="Arial" charset="0"/>
                <a:ea typeface="+mn-ea"/>
                <a:cs typeface="Arial" charset="0"/>
              </a:defRPr>
            </a:lvl4pPr>
            <a:lvl5pPr marL="2057400" indent="-228600" algn="l" defTabSz="914400" rtl="0" eaLnBrk="0" latinLnBrk="0" hangingPunct="0">
              <a:defRPr sz="1800" kern="1200">
                <a:solidFill>
                  <a:schemeClr val="tx1"/>
                </a:solidFill>
                <a:latin typeface="Arial" charset="0"/>
                <a:ea typeface="+mn-ea"/>
                <a:cs typeface="Arial" charset="0"/>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9pPr>
          </a:lstStyle>
          <a:p>
            <a:pPr eaLnBrk="1" hangingPunct="1"/>
            <a:fld id="{8A90B2E7-A530-4831-A33E-DFA6171B4D46}" type="slidenum">
              <a:rPr lang="en-US" altLang="en-US" smtClean="0">
                <a:solidFill>
                  <a:srgbClr val="FFFFFF"/>
                </a:solidFill>
                <a:latin typeface="Calibri" pitchFamily="34" charset="0"/>
              </a:rPr>
              <a:pPr eaLnBrk="1" hangingPunct="1"/>
              <a:t>16</a:t>
            </a:fld>
            <a:endParaRPr lang="en-US" altLang="en-US">
              <a:solidFill>
                <a:srgbClr val="FFFFFF"/>
              </a:solidFill>
              <a:latin typeface="Calibri" pitchFamily="34" charset="0"/>
            </a:endParaRP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109" y="1247777"/>
            <a:ext cx="10161319" cy="4776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04405" y="1377538"/>
            <a:ext cx="4690753" cy="403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1627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sz="2900">
              <a:latin typeface="Calibri" pitchFamily="34" charset="0"/>
            </a:endParaRPr>
          </a:p>
          <a:p>
            <a:endParaRPr lang="en-GB" sz="2000">
              <a:solidFill>
                <a:srgbClr val="4A4E52"/>
              </a:solidFill>
            </a:endParaRPr>
          </a:p>
        </p:txBody>
      </p:sp>
      <p:sp>
        <p:nvSpPr>
          <p:cNvPr id="5" name="Content Placeholder 4"/>
          <p:cNvSpPr>
            <a:spLocks noGrp="1"/>
          </p:cNvSpPr>
          <p:nvPr>
            <p:ph idx="13"/>
          </p:nvPr>
        </p:nvSpPr>
        <p:spPr>
          <a:xfrm>
            <a:off x="810304" y="1518557"/>
            <a:ext cx="5194800" cy="4710793"/>
          </a:xfrm>
        </p:spPr>
        <p:txBody>
          <a:bodyPr>
            <a:normAutofit fontScale="47500" lnSpcReduction="20000"/>
          </a:bodyPr>
          <a:lstStyle/>
          <a:p>
            <a:r>
              <a:rPr lang="en-GB" sz="5100"/>
              <a:t>Primary focus:</a:t>
            </a:r>
          </a:p>
          <a:p>
            <a:pPr marL="342900" lvl="1" indent="-342900" fontAlgn="base">
              <a:lnSpc>
                <a:spcPct val="110000"/>
              </a:lnSpc>
              <a:spcBef>
                <a:spcPts val="1000"/>
              </a:spcBef>
              <a:spcAft>
                <a:spcPct val="0"/>
              </a:spcAft>
              <a:buSzPct val="100000"/>
              <a:buFont typeface="Arial" panose="020B0604020202020204" pitchFamily="34" charset="0"/>
              <a:buChar char="•"/>
              <a:defRPr/>
            </a:pPr>
            <a:r>
              <a:rPr lang="en-US" sz="4200">
                <a:latin typeface="Calibri" pitchFamily="34" charset="0"/>
              </a:rPr>
              <a:t>Deliver products iteratively and incrementally</a:t>
            </a:r>
          </a:p>
          <a:p>
            <a:pPr marL="342900" lvl="1" indent="-342900" fontAlgn="base">
              <a:lnSpc>
                <a:spcPct val="110000"/>
              </a:lnSpc>
              <a:spcBef>
                <a:spcPts val="1000"/>
              </a:spcBef>
              <a:spcAft>
                <a:spcPct val="0"/>
              </a:spcAft>
              <a:buSzPct val="100000"/>
              <a:buFont typeface="Arial" panose="020B0604020202020204" pitchFamily="34" charset="0"/>
              <a:buChar char="•"/>
              <a:defRPr/>
            </a:pPr>
            <a:r>
              <a:rPr lang="en-US" sz="4200">
                <a:latin typeface="Calibri" pitchFamily="34" charset="0"/>
              </a:rPr>
              <a:t>Maximize opportunities for feedback </a:t>
            </a:r>
          </a:p>
          <a:p>
            <a:pPr marL="342900" lvl="1" indent="-342900" fontAlgn="base">
              <a:lnSpc>
                <a:spcPct val="110000"/>
              </a:lnSpc>
              <a:spcBef>
                <a:spcPts val="1000"/>
              </a:spcBef>
              <a:spcAft>
                <a:spcPct val="0"/>
              </a:spcAft>
              <a:buSzPct val="100000"/>
              <a:buFont typeface="Arial" panose="020B0604020202020204" pitchFamily="34" charset="0"/>
              <a:buChar char="•"/>
              <a:defRPr/>
            </a:pPr>
            <a:r>
              <a:rPr lang="en-GB" sz="4200">
                <a:latin typeface="Calibri" pitchFamily="34" charset="0"/>
              </a:rPr>
              <a:t>Ensure a potentially useful version of working product is always available</a:t>
            </a:r>
            <a:endParaRPr lang="en-US" sz="4200">
              <a:latin typeface="Calibri" pitchFamily="34" charset="0"/>
            </a:endParaRPr>
          </a:p>
          <a:p>
            <a:endParaRPr lang="en-US">
              <a:solidFill>
                <a:srgbClr val="4A4E52"/>
              </a:solidFill>
            </a:endParaRPr>
          </a:p>
          <a:p>
            <a:r>
              <a:rPr lang="en-GB" sz="5100"/>
              <a:t>Members:</a:t>
            </a:r>
            <a:endParaRPr lang="en-US" sz="5100"/>
          </a:p>
          <a:p>
            <a:pPr marL="342000" lvl="1" indent="-342000" fontAlgn="base">
              <a:lnSpc>
                <a:spcPct val="120000"/>
              </a:lnSpc>
              <a:spcBef>
                <a:spcPts val="1000"/>
              </a:spcBef>
              <a:spcAft>
                <a:spcPct val="0"/>
              </a:spcAft>
              <a:buSzPct val="100000"/>
              <a:buFont typeface="Arial" panose="020B0604020202020204" pitchFamily="34" charset="0"/>
              <a:buChar char="•"/>
              <a:defRPr/>
            </a:pPr>
            <a:r>
              <a:rPr lang="en-US" sz="4200" b="1">
                <a:latin typeface="Calibri" pitchFamily="34" charset="0"/>
              </a:rPr>
              <a:t>Product Owner </a:t>
            </a:r>
            <a:r>
              <a:rPr lang="en-US" sz="4200">
                <a:latin typeface="Calibri" pitchFamily="34" charset="0"/>
              </a:rPr>
              <a:t>points the team at the right goal</a:t>
            </a:r>
          </a:p>
          <a:p>
            <a:pPr marL="342000" lvl="1" indent="-342000" fontAlgn="base">
              <a:lnSpc>
                <a:spcPct val="120000"/>
              </a:lnSpc>
              <a:spcBef>
                <a:spcPts val="1000"/>
              </a:spcBef>
              <a:spcAft>
                <a:spcPct val="0"/>
              </a:spcAft>
              <a:buSzPct val="100000"/>
              <a:buFont typeface="Arial" panose="020B0604020202020204" pitchFamily="34" charset="0"/>
              <a:buChar char="•"/>
              <a:defRPr/>
            </a:pPr>
            <a:r>
              <a:rPr lang="en-US" sz="4200" b="1">
                <a:latin typeface="Calibri" pitchFamily="34" charset="0"/>
              </a:rPr>
              <a:t>Build Team </a:t>
            </a:r>
            <a:r>
              <a:rPr lang="en-GB" sz="4200">
                <a:latin typeface="Calibri" pitchFamily="34" charset="0"/>
              </a:rPr>
              <a:t>turns requirements into usable functionality with every Sprint</a:t>
            </a:r>
            <a:endParaRPr lang="en-US" sz="4200">
              <a:latin typeface="Calibri" pitchFamily="34" charset="0"/>
            </a:endParaRPr>
          </a:p>
          <a:p>
            <a:pPr marL="342000" lvl="1" indent="-342000" fontAlgn="base">
              <a:lnSpc>
                <a:spcPct val="120000"/>
              </a:lnSpc>
              <a:spcBef>
                <a:spcPts val="1000"/>
              </a:spcBef>
              <a:spcAft>
                <a:spcPct val="0"/>
              </a:spcAft>
              <a:buSzPct val="100000"/>
              <a:buFont typeface="Arial" panose="020B0604020202020204" pitchFamily="34" charset="0"/>
              <a:buChar char="•"/>
              <a:defRPr/>
            </a:pPr>
            <a:r>
              <a:rPr lang="en-US" sz="4200" b="1">
                <a:latin typeface="Calibri" pitchFamily="34" charset="0"/>
              </a:rPr>
              <a:t>Scrum Master </a:t>
            </a:r>
            <a:r>
              <a:rPr lang="en-US" sz="4200">
                <a:latin typeface="Calibri" pitchFamily="34" charset="0"/>
              </a:rPr>
              <a:t>helps the team get to the target as efficiently as possible</a:t>
            </a:r>
          </a:p>
        </p:txBody>
      </p:sp>
      <p:sp>
        <p:nvSpPr>
          <p:cNvPr id="3" name="Slide Number Placeholder 2"/>
          <p:cNvSpPr>
            <a:spLocks noGrp="1"/>
          </p:cNvSpPr>
          <p:nvPr>
            <p:ph type="sldNum" sz="quarter" idx="12"/>
          </p:nvPr>
        </p:nvSpPr>
        <p:spPr/>
        <p:txBody>
          <a:bodyPr/>
          <a:lstStyle/>
          <a:p>
            <a:r>
              <a:rPr lang="en-GB">
                <a:solidFill>
                  <a:srgbClr val="DC5D2A"/>
                </a:solidFill>
              </a:rPr>
              <a:t>QUALITY. PRODUCTIVITY. INNOVATION</a:t>
            </a:r>
            <a:r>
              <a:rPr lang="en-GB"/>
              <a:t>.</a:t>
            </a:r>
          </a:p>
        </p:txBody>
      </p:sp>
      <p:sp>
        <p:nvSpPr>
          <p:cNvPr id="2" name="Title 1"/>
          <p:cNvSpPr>
            <a:spLocks noGrp="1"/>
          </p:cNvSpPr>
          <p:nvPr>
            <p:ph type="title"/>
          </p:nvPr>
        </p:nvSpPr>
        <p:spPr/>
        <p:txBody>
          <a:bodyPr/>
          <a:lstStyle/>
          <a:p>
            <a:r>
              <a:rPr lang="en-US"/>
              <a:t>Scrum Team</a:t>
            </a:r>
            <a:endParaRPr lang="en-GB"/>
          </a:p>
        </p:txBody>
      </p:sp>
      <p:pic>
        <p:nvPicPr>
          <p:cNvPr id="6" name="Picture 5"/>
          <p:cNvPicPr>
            <a:picLocks noChangeAspect="1"/>
          </p:cNvPicPr>
          <p:nvPr/>
        </p:nvPicPr>
        <p:blipFill>
          <a:blip r:embed="rId3"/>
          <a:stretch>
            <a:fillRect/>
          </a:stretch>
        </p:blipFill>
        <p:spPr>
          <a:xfrm>
            <a:off x="6160656" y="1518556"/>
            <a:ext cx="5193144" cy="3498771"/>
          </a:xfrm>
          <a:prstGeom prst="rect">
            <a:avLst/>
          </a:prstGeom>
        </p:spPr>
      </p:pic>
    </p:spTree>
    <p:extLst>
      <p:ext uri="{BB962C8B-B14F-4D97-AF65-F5344CB8AC3E}">
        <p14:creationId xmlns:p14="http://schemas.microsoft.com/office/powerpoint/2010/main" val="3310960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3"/>
          </p:nvPr>
        </p:nvSpPr>
        <p:spPr/>
        <p:txBody>
          <a:bodyPr/>
          <a:lstStyle/>
          <a:p>
            <a:pPr lvl="1"/>
            <a:r>
              <a:rPr lang="en-GB" sz="2000" b="1">
                <a:solidFill>
                  <a:schemeClr val="tx1"/>
                </a:solidFill>
              </a:rPr>
              <a:t>Cross-functional</a:t>
            </a:r>
            <a:r>
              <a:rPr lang="en-GB" sz="2000">
                <a:solidFill>
                  <a:schemeClr val="tx1"/>
                </a:solidFill>
              </a:rPr>
              <a:t>: </a:t>
            </a:r>
            <a:r>
              <a:rPr lang="en-US" sz="2000">
                <a:solidFill>
                  <a:schemeClr val="tx1"/>
                </a:solidFill>
              </a:rPr>
              <a:t>members with skills and competencies in each of the disciplines needed</a:t>
            </a:r>
          </a:p>
          <a:p>
            <a:pPr lvl="1"/>
            <a:endParaRPr lang="en-US" sz="2000">
              <a:solidFill>
                <a:schemeClr val="tx1"/>
              </a:solidFill>
            </a:endParaRPr>
          </a:p>
          <a:p>
            <a:pPr lvl="1"/>
            <a:r>
              <a:rPr lang="en-US" sz="2000" b="1">
                <a:solidFill>
                  <a:schemeClr val="tx1"/>
                </a:solidFill>
              </a:rPr>
              <a:t>Self-organized</a:t>
            </a:r>
            <a:r>
              <a:rPr lang="en-US" sz="2000">
                <a:solidFill>
                  <a:schemeClr val="tx1"/>
                </a:solidFill>
              </a:rPr>
              <a:t>: </a:t>
            </a:r>
            <a:r>
              <a:rPr lang="en-GB" sz="2000">
                <a:solidFill>
                  <a:schemeClr val="tx1"/>
                </a:solidFill>
              </a:rPr>
              <a:t>ability to decide inside the team how best to accomplish work</a:t>
            </a:r>
          </a:p>
          <a:p>
            <a:pPr lvl="1"/>
            <a:endParaRPr lang="en-US" sz="2000">
              <a:solidFill>
                <a:schemeClr val="tx1"/>
              </a:solidFill>
            </a:endParaRPr>
          </a:p>
          <a:p>
            <a:pPr lvl="1"/>
            <a:r>
              <a:rPr lang="en-US" sz="2000" b="1">
                <a:solidFill>
                  <a:schemeClr val="tx1"/>
                </a:solidFill>
              </a:rPr>
              <a:t>Empowered</a:t>
            </a:r>
            <a:r>
              <a:rPr lang="en-US" sz="2000">
                <a:solidFill>
                  <a:schemeClr val="tx1"/>
                </a:solidFill>
              </a:rPr>
              <a:t>: autonomy to plan and manage their own work</a:t>
            </a:r>
          </a:p>
          <a:p>
            <a:pPr marL="171450" lvl="1" indent="-171450">
              <a:buFont typeface="Arial" panose="020B0604020202020204" pitchFamily="34" charset="0"/>
              <a:buChar char="•"/>
            </a:pPr>
            <a:endParaRPr lang="en-US" sz="2000">
              <a:solidFill>
                <a:schemeClr val="tx1"/>
              </a:solidFill>
            </a:endParaRPr>
          </a:p>
          <a:p>
            <a:pPr lvl="1"/>
            <a:r>
              <a:rPr lang="en-US" sz="2000" b="1">
                <a:solidFill>
                  <a:schemeClr val="tx1"/>
                </a:solidFill>
              </a:rPr>
              <a:t>Accountable</a:t>
            </a:r>
            <a:r>
              <a:rPr lang="en-US" sz="2000">
                <a:solidFill>
                  <a:schemeClr val="tx1"/>
                </a:solidFill>
              </a:rPr>
              <a:t>: responsibility to deliver a working piece of software at the end of the iteration</a:t>
            </a:r>
            <a:endParaRPr lang="en-US"/>
          </a:p>
        </p:txBody>
      </p:sp>
      <p:sp>
        <p:nvSpPr>
          <p:cNvPr id="7" name="Slide Number Placeholder 2"/>
          <p:cNvSpPr>
            <a:spLocks noGrp="1"/>
          </p:cNvSpPr>
          <p:nvPr>
            <p:ph type="sldNum" sz="quarter" idx="12"/>
          </p:nvPr>
        </p:nvSpPr>
        <p:spPr/>
        <p:txBody>
          <a:bodyPr/>
          <a:lstStyle/>
          <a:p>
            <a:r>
              <a:rPr lang="en-GB">
                <a:solidFill>
                  <a:srgbClr val="DC5D2A"/>
                </a:solidFill>
              </a:rPr>
              <a:t>QUALITY. PRODUCTIVITY. INNOVATION.</a:t>
            </a:r>
          </a:p>
        </p:txBody>
      </p:sp>
      <p:sp>
        <p:nvSpPr>
          <p:cNvPr id="2" name="Title 1"/>
          <p:cNvSpPr>
            <a:spLocks noGrp="1"/>
          </p:cNvSpPr>
          <p:nvPr>
            <p:ph type="title"/>
          </p:nvPr>
        </p:nvSpPr>
        <p:spPr/>
        <p:txBody>
          <a:bodyPr/>
          <a:lstStyle/>
          <a:p>
            <a:r>
              <a:rPr lang="en-GB"/>
              <a:t>Characteristics of an Scrum Team</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130" y="1518557"/>
            <a:ext cx="5169671" cy="3436902"/>
          </a:xfrm>
          <a:prstGeom prst="rect">
            <a:avLst/>
          </a:prstGeom>
        </p:spPr>
      </p:pic>
    </p:spTree>
    <p:extLst>
      <p:ext uri="{BB962C8B-B14F-4D97-AF65-F5344CB8AC3E}">
        <p14:creationId xmlns:p14="http://schemas.microsoft.com/office/powerpoint/2010/main" val="203216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a:ln>
            <a:noFill/>
          </a:ln>
        </p:spPr>
        <p:txBody>
          <a:bodyPr/>
          <a:lstStyle/>
          <a:p>
            <a:r>
              <a:rPr lang="en-US"/>
              <a:t>Intro</a:t>
            </a:r>
          </a:p>
          <a:p>
            <a:r>
              <a:rPr lang="en-US">
                <a:solidFill>
                  <a:srgbClr val="C00000"/>
                </a:solidFill>
              </a:rPr>
              <a:t>Team</a:t>
            </a:r>
          </a:p>
          <a:p>
            <a:pPr lvl="2"/>
            <a:r>
              <a:rPr lang="en-US">
                <a:solidFill>
                  <a:srgbClr val="C00000"/>
                </a:solidFill>
              </a:rPr>
              <a:t>Product Owner</a:t>
            </a:r>
          </a:p>
          <a:p>
            <a:pPr lvl="2"/>
            <a:r>
              <a:rPr lang="en-US"/>
              <a:t>Build Team</a:t>
            </a:r>
          </a:p>
          <a:p>
            <a:pPr lvl="2"/>
            <a:r>
              <a:rPr lang="en-US"/>
              <a:t>Scrum Master</a:t>
            </a:r>
          </a:p>
          <a:p>
            <a:r>
              <a:rPr lang="en-US"/>
              <a:t>Ceremonies</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227223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Essential Scrum</a:t>
            </a:r>
          </a:p>
        </p:txBody>
      </p:sp>
      <p:sp>
        <p:nvSpPr>
          <p:cNvPr id="3" name="Slide Number Placeholder 2"/>
          <p:cNvSpPr>
            <a:spLocks noGrp="1"/>
          </p:cNvSpPr>
          <p:nvPr>
            <p:ph type="sldNum" sz="quarter" idx="4294967295"/>
          </p:nvPr>
        </p:nvSpPr>
        <p:spPr>
          <a:xfrm>
            <a:off x="8470900" y="6342063"/>
            <a:ext cx="3721100" cy="365125"/>
          </a:xfrm>
        </p:spPr>
        <p:txBody>
          <a:bodyPr/>
          <a:lstStyle/>
          <a:p>
            <a:r>
              <a:rPr lang="en-GB"/>
              <a:t>QUALITY. PRODUCTIVITY. INNOVATION.</a:t>
            </a:r>
          </a:p>
        </p:txBody>
      </p:sp>
    </p:spTree>
    <p:extLst>
      <p:ext uri="{BB962C8B-B14F-4D97-AF65-F5344CB8AC3E}">
        <p14:creationId xmlns:p14="http://schemas.microsoft.com/office/powerpoint/2010/main" val="24384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Product Owner</a:t>
            </a:r>
            <a:endParaRPr lang="en-GB"/>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4" name="Content Placeholder 3"/>
          <p:cNvSpPr>
            <a:spLocks noGrp="1"/>
          </p:cNvSpPr>
          <p:nvPr>
            <p:ph idx="13"/>
          </p:nvPr>
        </p:nvSpPr>
        <p:spPr>
          <a:xfrm>
            <a:off x="810302" y="1544816"/>
            <a:ext cx="7190698" cy="4399111"/>
          </a:xfrm>
        </p:spPr>
        <p:txBody>
          <a:bodyPr>
            <a:normAutofit lnSpcReduction="10000"/>
          </a:bodyPr>
          <a:lstStyle/>
          <a:p>
            <a:r>
              <a:rPr lang="en-US" sz="2400"/>
              <a:t>Primary focus:</a:t>
            </a:r>
          </a:p>
          <a:p>
            <a:pPr marL="342900" indent="-342900">
              <a:buFont typeface="Arial" panose="020B0604020202020204" pitchFamily="34" charset="0"/>
              <a:buChar char="•"/>
            </a:pPr>
            <a:r>
              <a:rPr lang="en-US" sz="2000" b="0">
                <a:solidFill>
                  <a:srgbClr val="4A4E52"/>
                </a:solidFill>
                <a:latin typeface="Calibri" pitchFamily="34" charset="0"/>
              </a:rPr>
              <a:t>Is the Navigator</a:t>
            </a:r>
            <a:r>
              <a:rPr lang="en-US" sz="2000" b="0"/>
              <a:t>. </a:t>
            </a:r>
            <a:r>
              <a:rPr lang="en-US" sz="2000" b="0">
                <a:solidFill>
                  <a:srgbClr val="4A4E52"/>
                </a:solidFill>
                <a:latin typeface="Calibri" pitchFamily="34" charset="0"/>
              </a:rPr>
              <a:t>Envisioning the product - Maximizing the value of the product </a:t>
            </a:r>
          </a:p>
          <a:p>
            <a:pPr marL="342900" indent="-342900">
              <a:buFont typeface="Arial" panose="020B0604020202020204" pitchFamily="34" charset="0"/>
              <a:buChar char="•"/>
            </a:pPr>
            <a:r>
              <a:rPr lang="en-US" sz="2000" b="0">
                <a:solidFill>
                  <a:srgbClr val="4A4E52"/>
                </a:solidFill>
                <a:latin typeface="Calibri" pitchFamily="34" charset="0"/>
              </a:rPr>
              <a:t>Single voice to make product decision </a:t>
            </a:r>
          </a:p>
          <a:p>
            <a:pPr marL="342900" indent="-342900">
              <a:buFont typeface="Arial" panose="020B0604020202020204" pitchFamily="34" charset="0"/>
              <a:buChar char="•"/>
            </a:pPr>
            <a:r>
              <a:rPr lang="en-US" sz="2000" b="0">
                <a:solidFill>
                  <a:srgbClr val="4A4E52"/>
                </a:solidFill>
                <a:latin typeface="Calibri" pitchFamily="34" charset="0"/>
              </a:rPr>
              <a:t>Maximizing the work of the development team </a:t>
            </a:r>
          </a:p>
          <a:p>
            <a:endParaRPr lang="en-GB"/>
          </a:p>
          <a:p>
            <a:pPr>
              <a:lnSpc>
                <a:spcPct val="100000"/>
              </a:lnSpc>
            </a:pPr>
            <a:r>
              <a:rPr lang="en-GB" sz="2400"/>
              <a:t>Responsibilities:</a:t>
            </a:r>
          </a:p>
          <a:p>
            <a:pPr marL="342900" indent="-342900" fontAlgn="base">
              <a:lnSpc>
                <a:spcPct val="100000"/>
              </a:lnSpc>
              <a:spcAft>
                <a:spcPct val="0"/>
              </a:spcAft>
              <a:buSzPct val="100000"/>
              <a:buFont typeface="Arial" panose="020B0604020202020204" pitchFamily="34" charset="0"/>
              <a:buChar char="•"/>
              <a:defRPr/>
            </a:pPr>
            <a:r>
              <a:rPr lang="en-US" sz="2000" b="0">
                <a:solidFill>
                  <a:srgbClr val="4A4E52"/>
                </a:solidFill>
                <a:latin typeface="Calibri" pitchFamily="34" charset="0"/>
              </a:rPr>
              <a:t>Manages Product Backlog focusing on What rather than How </a:t>
            </a:r>
          </a:p>
          <a:p>
            <a:pPr marL="342900" indent="-342900" fontAlgn="base">
              <a:lnSpc>
                <a:spcPct val="100000"/>
              </a:lnSpc>
              <a:spcAft>
                <a:spcPct val="0"/>
              </a:spcAft>
              <a:buSzPct val="100000"/>
              <a:buFont typeface="Arial" panose="020B0604020202020204" pitchFamily="34" charset="0"/>
              <a:buChar char="•"/>
              <a:defRPr/>
            </a:pPr>
            <a:r>
              <a:rPr lang="en-US" sz="2000" b="0">
                <a:solidFill>
                  <a:srgbClr val="4A4E52"/>
                </a:solidFill>
                <a:latin typeface="Calibri" pitchFamily="34" charset="0"/>
              </a:rPr>
              <a:t>Accountable for managing the Product Backlog even if he choses to delegate this activity</a:t>
            </a:r>
          </a:p>
          <a:p>
            <a:pPr marL="342900" indent="-342900" fontAlgn="base">
              <a:lnSpc>
                <a:spcPct val="100000"/>
              </a:lnSpc>
              <a:spcAft>
                <a:spcPct val="0"/>
              </a:spcAft>
              <a:buSzPct val="100000"/>
              <a:buFont typeface="Arial" panose="020B0604020202020204" pitchFamily="34" charset="0"/>
              <a:buChar char="•"/>
              <a:defRPr/>
            </a:pPr>
            <a:r>
              <a:rPr lang="en-US" sz="2000" b="0">
                <a:solidFill>
                  <a:srgbClr val="4A4E52"/>
                </a:solidFill>
                <a:latin typeface="Calibri" pitchFamily="34" charset="0"/>
              </a:rPr>
              <a:t>Represents all stakeholders: End Users, Senior Management, Operational Staff, Domain Experts, Architects, Auditors</a:t>
            </a:r>
          </a:p>
          <a:p>
            <a:endParaRPr lang="en-GB"/>
          </a:p>
        </p:txBody>
      </p:sp>
      <p:pic>
        <p:nvPicPr>
          <p:cNvPr id="7" name="Content Placeholder 8"/>
          <p:cNvPicPr>
            <a:picLocks noChangeAspect="1"/>
          </p:cNvPicPr>
          <p:nvPr/>
        </p:nvPicPr>
        <p:blipFill>
          <a:blip r:embed="rId3"/>
          <a:stretch>
            <a:fillRect/>
          </a:stretch>
        </p:blipFill>
        <p:spPr>
          <a:xfrm>
            <a:off x="8016842" y="1233134"/>
            <a:ext cx="3931147" cy="4710793"/>
          </a:xfrm>
          <a:prstGeom prst="rect">
            <a:avLst/>
          </a:prstGeom>
        </p:spPr>
      </p:pic>
    </p:spTree>
    <p:extLst>
      <p:ext uri="{BB962C8B-B14F-4D97-AF65-F5344CB8AC3E}">
        <p14:creationId xmlns:p14="http://schemas.microsoft.com/office/powerpoint/2010/main" val="1271357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Attributes of a good Product Owner</a:t>
            </a:r>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7" name="Content Placeholder 3"/>
          <p:cNvSpPr>
            <a:spLocks noGrp="1"/>
          </p:cNvSpPr>
          <p:nvPr>
            <p:ph idx="13"/>
          </p:nvPr>
        </p:nvSpPr>
        <p:spPr>
          <a:xfrm>
            <a:off x="810303" y="1544400"/>
            <a:ext cx="10543495" cy="4399111"/>
          </a:xfrm>
        </p:spPr>
        <p:txBody>
          <a:bodyPr>
            <a:normAutofit/>
          </a:bodyPr>
          <a:lstStyle/>
          <a:p>
            <a:pPr>
              <a:spcAft>
                <a:spcPts val="1200"/>
              </a:spcAft>
            </a:pPr>
            <a:r>
              <a:rPr lang="en-US" sz="2000">
                <a:solidFill>
                  <a:srgbClr val="4A4E52"/>
                </a:solidFill>
              </a:rPr>
              <a:t>Available</a:t>
            </a:r>
            <a:r>
              <a:rPr lang="en-US" sz="2000" b="0">
                <a:solidFill>
                  <a:srgbClr val="4A4E52"/>
                </a:solidFill>
              </a:rPr>
              <a:t>: By far the most frequent complaint about their POs is that they are unavailable when needed.</a:t>
            </a:r>
          </a:p>
          <a:p>
            <a:pPr>
              <a:spcAft>
                <a:spcPts val="1200"/>
              </a:spcAft>
            </a:pPr>
            <a:r>
              <a:rPr lang="en-US" sz="2000">
                <a:solidFill>
                  <a:srgbClr val="4A4E52"/>
                </a:solidFill>
              </a:rPr>
              <a:t>Business-savvy</a:t>
            </a:r>
            <a:r>
              <a:rPr lang="en-US" sz="2000" b="0">
                <a:solidFill>
                  <a:srgbClr val="4A4E52"/>
                </a:solidFill>
              </a:rPr>
              <a:t>: The PO must have a deep understanding of the business, market conditions, customers, and users. </a:t>
            </a:r>
          </a:p>
          <a:p>
            <a:pPr>
              <a:spcAft>
                <a:spcPts val="1200"/>
              </a:spcAft>
            </a:pPr>
            <a:r>
              <a:rPr lang="en-US" sz="2000">
                <a:solidFill>
                  <a:srgbClr val="4A4E52"/>
                </a:solidFill>
              </a:rPr>
              <a:t>Communicative</a:t>
            </a:r>
            <a:r>
              <a:rPr lang="en-US" sz="2000" b="0">
                <a:solidFill>
                  <a:srgbClr val="4A4E52"/>
                </a:solidFill>
              </a:rPr>
              <a:t>:</a:t>
            </a:r>
            <a:r>
              <a:rPr lang="en-US" sz="2000">
                <a:solidFill>
                  <a:srgbClr val="4A4E52"/>
                </a:solidFill>
              </a:rPr>
              <a:t> </a:t>
            </a:r>
            <a:r>
              <a:rPr lang="en-US" sz="2000" b="0">
                <a:solidFill>
                  <a:srgbClr val="4A4E52"/>
                </a:solidFill>
              </a:rPr>
              <a:t>POs must be good communicators and must be able to work well with a diverse set of stakeholders</a:t>
            </a:r>
            <a:r>
              <a:rPr lang="en-US" sz="2000">
                <a:solidFill>
                  <a:srgbClr val="4A4E52"/>
                </a:solidFill>
              </a:rPr>
              <a:t>.</a:t>
            </a:r>
          </a:p>
          <a:p>
            <a:pPr>
              <a:spcAft>
                <a:spcPts val="1200"/>
              </a:spcAft>
            </a:pPr>
            <a:r>
              <a:rPr lang="en-US" sz="2000">
                <a:solidFill>
                  <a:srgbClr val="4A4E52"/>
                </a:solidFill>
              </a:rPr>
              <a:t>Decisive: </a:t>
            </a:r>
            <a:r>
              <a:rPr lang="en-US" sz="2000" b="0">
                <a:solidFill>
                  <a:srgbClr val="4A4E52"/>
                </a:solidFill>
              </a:rPr>
              <a:t>When team members go to the PO with an issue, they want a resolution.</a:t>
            </a:r>
          </a:p>
          <a:p>
            <a:pPr>
              <a:spcAft>
                <a:spcPts val="1200"/>
              </a:spcAft>
            </a:pPr>
            <a:r>
              <a:rPr lang="en-US" sz="2000">
                <a:solidFill>
                  <a:srgbClr val="4A4E52"/>
                </a:solidFill>
              </a:rPr>
              <a:t>Empowered</a:t>
            </a:r>
            <a:r>
              <a:rPr lang="en-US" sz="2000" b="0">
                <a:solidFill>
                  <a:srgbClr val="4A4E52"/>
                </a:solidFill>
              </a:rPr>
              <a:t>: PO must be someone empowered with the authority to make decisions and one who is held accountable for those decisions.</a:t>
            </a:r>
            <a:endParaRPr lang="en-US" sz="2000">
              <a:solidFill>
                <a:srgbClr val="4A4E52"/>
              </a:solidFill>
            </a:endParaRPr>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5" name="Rectangle 4"/>
          <p:cNvSpPr/>
          <p:nvPr/>
        </p:nvSpPr>
        <p:spPr>
          <a:xfrm>
            <a:off x="6186489" y="5512624"/>
            <a:ext cx="5167310" cy="430887"/>
          </a:xfrm>
          <a:prstGeom prst="rect">
            <a:avLst/>
          </a:prstGeom>
        </p:spPr>
        <p:txBody>
          <a:bodyPr wrap="square">
            <a:spAutoFit/>
          </a:bodyPr>
          <a:lstStyle/>
          <a:p>
            <a:r>
              <a:rPr lang="en-US" sz="1100"/>
              <a:t>Source: Succeeding with Agile: Software Development Using Scrum by Mike Cohn, 2009</a:t>
            </a:r>
          </a:p>
          <a:p>
            <a:endParaRPr lang="en-GB" sz="1100"/>
          </a:p>
        </p:txBody>
      </p:sp>
    </p:spTree>
    <p:extLst>
      <p:ext uri="{BB962C8B-B14F-4D97-AF65-F5344CB8AC3E}">
        <p14:creationId xmlns:p14="http://schemas.microsoft.com/office/powerpoint/2010/main" val="1456704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a:ln>
            <a:noFill/>
          </a:ln>
        </p:spPr>
        <p:txBody>
          <a:bodyPr/>
          <a:lstStyle/>
          <a:p>
            <a:r>
              <a:rPr lang="en-US"/>
              <a:t>Intro</a:t>
            </a:r>
          </a:p>
          <a:p>
            <a:r>
              <a:rPr lang="en-US"/>
              <a:t>Team</a:t>
            </a:r>
          </a:p>
          <a:p>
            <a:pPr lvl="2"/>
            <a:r>
              <a:rPr lang="en-US"/>
              <a:t>Product Owner</a:t>
            </a:r>
          </a:p>
          <a:p>
            <a:pPr lvl="2"/>
            <a:r>
              <a:rPr lang="en-US">
                <a:solidFill>
                  <a:srgbClr val="C00000"/>
                </a:solidFill>
              </a:rPr>
              <a:t>Build Team</a:t>
            </a:r>
          </a:p>
          <a:p>
            <a:pPr lvl="2"/>
            <a:r>
              <a:rPr lang="en-US"/>
              <a:t>Scrum Master</a:t>
            </a:r>
          </a:p>
          <a:p>
            <a:r>
              <a:rPr lang="en-US"/>
              <a:t>Ceremonies</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3697512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31547" y="1544400"/>
            <a:ext cx="3922253" cy="3156188"/>
          </a:xfrm>
          <a:prstGeom prst="rect">
            <a:avLst/>
          </a:prstGeom>
        </p:spPr>
      </p:pic>
      <p:sp>
        <p:nvSpPr>
          <p:cNvPr id="2" name="Title 1"/>
          <p:cNvSpPr>
            <a:spLocks noGrp="1"/>
          </p:cNvSpPr>
          <p:nvPr>
            <p:ph type="title"/>
          </p:nvPr>
        </p:nvSpPr>
        <p:spPr/>
        <p:txBody>
          <a:bodyPr/>
          <a:lstStyle/>
          <a:p>
            <a:r>
              <a:rPr lang="en-US"/>
              <a:t>Development/Build Team</a:t>
            </a:r>
            <a:endParaRPr lang="en-GB"/>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4" name="Content Placeholder 3"/>
          <p:cNvSpPr>
            <a:spLocks noGrp="1"/>
          </p:cNvSpPr>
          <p:nvPr>
            <p:ph idx="13"/>
          </p:nvPr>
        </p:nvSpPr>
        <p:spPr>
          <a:xfrm>
            <a:off x="810305" y="1544400"/>
            <a:ext cx="7165295" cy="5221906"/>
          </a:xfrm>
        </p:spPr>
        <p:txBody>
          <a:bodyPr>
            <a:normAutofit fontScale="77500" lnSpcReduction="20000"/>
          </a:bodyPr>
          <a:lstStyle/>
          <a:p>
            <a:r>
              <a:rPr lang="en-US" sz="3100"/>
              <a:t>Primary</a:t>
            </a:r>
            <a:r>
              <a:rPr lang="en-US" sz="3400"/>
              <a:t> </a:t>
            </a:r>
            <a:r>
              <a:rPr lang="en-US" sz="3100"/>
              <a:t>focus</a:t>
            </a:r>
            <a:r>
              <a:rPr lang="en-US" sz="3400"/>
              <a:t>:</a:t>
            </a:r>
          </a:p>
          <a:p>
            <a:pPr>
              <a:lnSpc>
                <a:spcPct val="120000"/>
              </a:lnSpc>
            </a:pPr>
            <a:r>
              <a:rPr lang="en-US" sz="2600" b="0">
                <a:solidFill>
                  <a:srgbClr val="4A4E52"/>
                </a:solidFill>
                <a:latin typeface="Calibri" pitchFamily="34" charset="0"/>
              </a:rPr>
              <a:t>Delivering a potentially shippable increment of “Done” functionality each Sprint  </a:t>
            </a:r>
          </a:p>
          <a:p>
            <a:pPr lvl="0" eaLnBrk="0" fontAlgn="base" hangingPunct="0">
              <a:lnSpc>
                <a:spcPct val="150000"/>
              </a:lnSpc>
              <a:spcBef>
                <a:spcPct val="20000"/>
              </a:spcBef>
              <a:spcAft>
                <a:spcPct val="0"/>
              </a:spcAft>
              <a:buSzPct val="100000"/>
              <a:defRPr/>
            </a:pPr>
            <a:endParaRPr lang="en-US" sz="2300"/>
          </a:p>
          <a:p>
            <a:pPr lvl="0" eaLnBrk="0" fontAlgn="base" hangingPunct="0">
              <a:lnSpc>
                <a:spcPct val="150000"/>
              </a:lnSpc>
              <a:spcBef>
                <a:spcPct val="20000"/>
              </a:spcBef>
              <a:spcAft>
                <a:spcPct val="0"/>
              </a:spcAft>
              <a:buSzPct val="100000"/>
              <a:defRPr/>
            </a:pPr>
            <a:r>
              <a:rPr lang="en-US" sz="3100"/>
              <a:t>Responsibilities</a:t>
            </a:r>
            <a:r>
              <a:rPr lang="en-US" sz="3400"/>
              <a:t>:</a:t>
            </a:r>
            <a:endParaRPr lang="en-GB" sz="3400"/>
          </a:p>
          <a:p>
            <a:pPr marL="342000" indent="-342000" eaLnBrk="0" fontAlgn="base" hangingPunct="0">
              <a:lnSpc>
                <a:spcPct val="150000"/>
              </a:lnSpc>
              <a:spcBef>
                <a:spcPct val="20000"/>
              </a:spcBef>
              <a:spcAft>
                <a:spcPct val="0"/>
              </a:spcAft>
              <a:buSzPct val="100000"/>
              <a:buFont typeface="Arial" panose="020B0604020202020204" pitchFamily="34" charset="0"/>
              <a:buChar char="•"/>
              <a:defRPr/>
            </a:pPr>
            <a:r>
              <a:rPr lang="en-US" sz="2600" b="0">
                <a:solidFill>
                  <a:srgbClr val="4A4E52"/>
                </a:solidFill>
                <a:latin typeface="Calibri" pitchFamily="34" charset="0"/>
              </a:rPr>
              <a:t>Commit on selected amount of features to be built in a sprint</a:t>
            </a:r>
          </a:p>
          <a:p>
            <a:pPr marL="342000" lvl="0" indent="-342000" eaLnBrk="0" fontAlgn="base" hangingPunct="0">
              <a:lnSpc>
                <a:spcPct val="150000"/>
              </a:lnSpc>
              <a:spcBef>
                <a:spcPct val="20000"/>
              </a:spcBef>
              <a:spcAft>
                <a:spcPct val="0"/>
              </a:spcAft>
              <a:buSzPct val="100000"/>
              <a:buFont typeface="Arial" panose="020B0604020202020204" pitchFamily="34" charset="0"/>
              <a:buChar char="•"/>
              <a:defRPr/>
            </a:pPr>
            <a:r>
              <a:rPr lang="en-US" sz="2600" b="0">
                <a:solidFill>
                  <a:srgbClr val="4A4E52"/>
                </a:solidFill>
                <a:latin typeface="Calibri" pitchFamily="34" charset="0"/>
              </a:rPr>
              <a:t>Focuses on technical excellence</a:t>
            </a:r>
          </a:p>
          <a:p>
            <a:pPr marL="342000" lvl="0" indent="-342000" eaLnBrk="0" fontAlgn="base" hangingPunct="0">
              <a:lnSpc>
                <a:spcPct val="150000"/>
              </a:lnSpc>
              <a:spcBef>
                <a:spcPct val="20000"/>
              </a:spcBef>
              <a:spcAft>
                <a:spcPct val="0"/>
              </a:spcAft>
              <a:buSzPct val="100000"/>
              <a:buFont typeface="Arial" panose="020B0604020202020204" pitchFamily="34" charset="0"/>
              <a:buChar char="•"/>
              <a:defRPr/>
            </a:pPr>
            <a:r>
              <a:rPr lang="en-US" sz="2600" b="0">
                <a:solidFill>
                  <a:srgbClr val="4A4E52"/>
                </a:solidFill>
                <a:latin typeface="Calibri" pitchFamily="34" charset="0"/>
              </a:rPr>
              <a:t>Presents each sprint achievements in a form of a demo </a:t>
            </a:r>
          </a:p>
          <a:p>
            <a:pPr marL="342000" lvl="0" indent="-342000" eaLnBrk="0" fontAlgn="base" hangingPunct="0">
              <a:lnSpc>
                <a:spcPct val="150000"/>
              </a:lnSpc>
              <a:spcBef>
                <a:spcPct val="20000"/>
              </a:spcBef>
              <a:spcAft>
                <a:spcPct val="0"/>
              </a:spcAft>
              <a:buSzPct val="100000"/>
              <a:buFont typeface="Arial" panose="020B0604020202020204" pitchFamily="34" charset="0"/>
              <a:buChar char="•"/>
              <a:defRPr/>
            </a:pPr>
            <a:r>
              <a:rPr lang="en-GB" sz="2600" b="0">
                <a:solidFill>
                  <a:srgbClr val="4A4E52"/>
                </a:solidFill>
                <a:latin typeface="Calibri" pitchFamily="34" charset="0"/>
              </a:rPr>
              <a:t>Continuously looks to improve their efficiency and effectiveness</a:t>
            </a:r>
          </a:p>
          <a:p>
            <a:pPr marL="342000" indent="-342000" eaLnBrk="0" fontAlgn="base" hangingPunct="0">
              <a:lnSpc>
                <a:spcPct val="150000"/>
              </a:lnSpc>
              <a:spcBef>
                <a:spcPct val="20000"/>
              </a:spcBef>
              <a:spcAft>
                <a:spcPct val="0"/>
              </a:spcAft>
              <a:buSzPct val="100000"/>
              <a:buFont typeface="Arial" panose="020B0604020202020204" pitchFamily="34" charset="0"/>
              <a:buChar char="•"/>
              <a:defRPr/>
            </a:pPr>
            <a:r>
              <a:rPr lang="en-US" sz="2600" b="0">
                <a:solidFill>
                  <a:srgbClr val="4A4E52"/>
                </a:solidFill>
                <a:latin typeface="Calibri" pitchFamily="34" charset="0"/>
              </a:rPr>
              <a:t>Contributes and helps the PO with Backlog refinement</a:t>
            </a:r>
          </a:p>
          <a:p>
            <a:endParaRPr lang="en-GB"/>
          </a:p>
        </p:txBody>
      </p:sp>
    </p:spTree>
    <p:extLst>
      <p:ext uri="{BB962C8B-B14F-4D97-AF65-F5344CB8AC3E}">
        <p14:creationId xmlns:p14="http://schemas.microsoft.com/office/powerpoint/2010/main" val="3176426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304" y="233266"/>
            <a:ext cx="8976633" cy="1091681"/>
          </a:xfrm>
        </p:spPr>
        <p:txBody>
          <a:bodyPr/>
          <a:lstStyle/>
          <a:p>
            <a:r>
              <a:rPr lang="en-US"/>
              <a:t>Attributes of a good Development/Build Team</a:t>
            </a:r>
            <a:endParaRPr lang="en-GB"/>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4" name="Content Placeholder 3"/>
          <p:cNvSpPr>
            <a:spLocks noGrp="1"/>
          </p:cNvSpPr>
          <p:nvPr>
            <p:ph idx="13"/>
          </p:nvPr>
        </p:nvSpPr>
        <p:spPr>
          <a:xfrm>
            <a:off x="810303" y="1519199"/>
            <a:ext cx="10803941" cy="5073329"/>
          </a:xfrm>
        </p:spPr>
        <p:txBody>
          <a:bodyPr>
            <a:normAutofit/>
          </a:bodyPr>
          <a:lstStyle/>
          <a:p>
            <a:pPr fontAlgn="base">
              <a:lnSpc>
                <a:spcPct val="100000"/>
              </a:lnSpc>
              <a:spcBef>
                <a:spcPts val="0"/>
              </a:spcBef>
              <a:spcAft>
                <a:spcPts val="1800"/>
              </a:spcAft>
              <a:buSzPct val="100000"/>
              <a:defRPr/>
            </a:pPr>
            <a:r>
              <a:rPr lang="en-GB" sz="2000">
                <a:solidFill>
                  <a:srgbClr val="4A4E52"/>
                </a:solidFill>
              </a:rPr>
              <a:t>Self-organized</a:t>
            </a:r>
            <a:r>
              <a:rPr lang="en-GB" sz="2000" b="0">
                <a:solidFill>
                  <a:srgbClr val="4A4E52"/>
                </a:solidFill>
              </a:rPr>
              <a:t>:</a:t>
            </a:r>
            <a:r>
              <a:rPr lang="en-GB" sz="2000">
                <a:solidFill>
                  <a:srgbClr val="4A4E52"/>
                </a:solidFill>
              </a:rPr>
              <a:t> </a:t>
            </a:r>
            <a:r>
              <a:rPr lang="en-GB" sz="2000" b="0">
                <a:solidFill>
                  <a:srgbClr val="4A4E52"/>
                </a:solidFill>
              </a:rPr>
              <a:t>autonomy to determine how and when to complete its work</a:t>
            </a:r>
          </a:p>
          <a:p>
            <a:pPr fontAlgn="base">
              <a:lnSpc>
                <a:spcPct val="100000"/>
              </a:lnSpc>
              <a:spcBef>
                <a:spcPts val="0"/>
              </a:spcBef>
              <a:spcAft>
                <a:spcPts val="1800"/>
              </a:spcAft>
              <a:buSzPct val="100000"/>
              <a:defRPr/>
            </a:pPr>
            <a:r>
              <a:rPr lang="en-GB" sz="2000">
                <a:solidFill>
                  <a:srgbClr val="4A4E52"/>
                </a:solidFill>
              </a:rPr>
              <a:t>Cross-functional</a:t>
            </a:r>
            <a:r>
              <a:rPr lang="en-GB" sz="2000" b="0">
                <a:solidFill>
                  <a:srgbClr val="4A4E52"/>
                </a:solidFill>
              </a:rPr>
              <a:t>: having all of the skills necessary to create a product Increment</a:t>
            </a:r>
          </a:p>
          <a:p>
            <a:pPr fontAlgn="base">
              <a:lnSpc>
                <a:spcPct val="100000"/>
              </a:lnSpc>
              <a:spcBef>
                <a:spcPts val="0"/>
              </a:spcBef>
              <a:spcAft>
                <a:spcPts val="1800"/>
              </a:spcAft>
              <a:buSzPct val="100000"/>
              <a:defRPr/>
            </a:pPr>
            <a:r>
              <a:rPr lang="en-US" sz="2000">
                <a:solidFill>
                  <a:srgbClr val="4A4E52"/>
                </a:solidFill>
              </a:rPr>
              <a:t>No titles other than Developer</a:t>
            </a:r>
            <a:r>
              <a:rPr lang="en-US" sz="2000" b="0">
                <a:solidFill>
                  <a:srgbClr val="4A4E52"/>
                </a:solidFill>
              </a:rPr>
              <a:t>: “</a:t>
            </a:r>
            <a:r>
              <a:rPr lang="it-IT" sz="2000" b="0">
                <a:solidFill>
                  <a:srgbClr val="4A4E52"/>
                </a:solidFill>
              </a:rPr>
              <a:t>Unus pro omnibus, omnes pro uno</a:t>
            </a:r>
            <a:r>
              <a:rPr lang="en-US" sz="2000" b="0">
                <a:solidFill>
                  <a:srgbClr val="4A4E52"/>
                </a:solidFill>
              </a:rPr>
              <a:t>”</a:t>
            </a:r>
            <a:endParaRPr lang="en-GB" sz="2000" b="0">
              <a:solidFill>
                <a:srgbClr val="4A4E52"/>
              </a:solidFill>
            </a:endParaRPr>
          </a:p>
          <a:p>
            <a:pPr lvl="0" fontAlgn="base">
              <a:lnSpc>
                <a:spcPct val="100000"/>
              </a:lnSpc>
              <a:spcBef>
                <a:spcPts val="0"/>
              </a:spcBef>
              <a:spcAft>
                <a:spcPts val="1800"/>
              </a:spcAft>
              <a:buSzPct val="100000"/>
              <a:defRPr/>
            </a:pPr>
            <a:r>
              <a:rPr lang="en-GB" sz="2000">
                <a:solidFill>
                  <a:srgbClr val="4A4E52"/>
                </a:solidFill>
              </a:rPr>
              <a:t>3 to 9 members</a:t>
            </a:r>
            <a:r>
              <a:rPr lang="en-GB" sz="2000" b="0">
                <a:solidFill>
                  <a:srgbClr val="4A4E52"/>
                </a:solidFill>
              </a:rPr>
              <a:t>: optimal size</a:t>
            </a:r>
          </a:p>
          <a:p>
            <a:pPr lvl="0" fontAlgn="base">
              <a:lnSpc>
                <a:spcPct val="100000"/>
              </a:lnSpc>
              <a:spcBef>
                <a:spcPts val="0"/>
              </a:spcBef>
              <a:spcAft>
                <a:spcPts val="1800"/>
              </a:spcAft>
              <a:buSzPct val="100000"/>
              <a:defRPr/>
            </a:pPr>
            <a:r>
              <a:rPr lang="en-GB" sz="2000">
                <a:solidFill>
                  <a:srgbClr val="4A4E52"/>
                </a:solidFill>
              </a:rPr>
              <a:t>Sitting together</a:t>
            </a:r>
            <a:r>
              <a:rPr lang="en-GB" sz="2000" b="0">
                <a:solidFill>
                  <a:srgbClr val="4A4E52"/>
                </a:solidFill>
              </a:rPr>
              <a:t>: maximizing value of collaboration </a:t>
            </a:r>
          </a:p>
          <a:p>
            <a:pPr fontAlgn="base">
              <a:lnSpc>
                <a:spcPct val="100000"/>
              </a:lnSpc>
              <a:spcBef>
                <a:spcPts val="0"/>
              </a:spcBef>
              <a:spcAft>
                <a:spcPts val="1800"/>
              </a:spcAft>
              <a:buSzPct val="100000"/>
              <a:defRPr/>
            </a:pPr>
            <a:r>
              <a:rPr lang="en-GB" sz="2000">
                <a:solidFill>
                  <a:srgbClr val="4A4E52"/>
                </a:solidFill>
              </a:rPr>
              <a:t>Long term members</a:t>
            </a:r>
            <a:r>
              <a:rPr lang="en-GB" sz="2000" b="0">
                <a:solidFill>
                  <a:srgbClr val="4A4E52"/>
                </a:solidFill>
              </a:rPr>
              <a:t>: being </a:t>
            </a:r>
            <a:r>
              <a:rPr lang="en-GB" sz="2000" b="0">
                <a:solidFill>
                  <a:schemeClr val="tx1"/>
                </a:solidFill>
              </a:rPr>
              <a:t>high performance team</a:t>
            </a:r>
            <a:endParaRPr lang="en-GB" sz="2000" b="0">
              <a:solidFill>
                <a:srgbClr val="4A4E52"/>
              </a:solidFill>
            </a:endParaRPr>
          </a:p>
          <a:p>
            <a:pPr lvl="0" fontAlgn="base">
              <a:lnSpc>
                <a:spcPct val="100000"/>
              </a:lnSpc>
              <a:spcBef>
                <a:spcPts val="0"/>
              </a:spcBef>
              <a:spcAft>
                <a:spcPts val="1800"/>
              </a:spcAft>
              <a:buSzPct val="100000"/>
              <a:defRPr/>
            </a:pPr>
            <a:r>
              <a:rPr lang="en-GB" sz="2000">
                <a:solidFill>
                  <a:srgbClr val="4A4E52"/>
                </a:solidFill>
              </a:rPr>
              <a:t>Agile attitude</a:t>
            </a:r>
            <a:r>
              <a:rPr lang="en-GB" sz="2000" b="0">
                <a:solidFill>
                  <a:srgbClr val="4A4E52"/>
                </a:solidFill>
              </a:rPr>
              <a:t>: applying 5 values of Scrum. Inspect and adapt </a:t>
            </a:r>
          </a:p>
        </p:txBody>
      </p:sp>
    </p:spTree>
    <p:extLst>
      <p:ext uri="{BB962C8B-B14F-4D97-AF65-F5344CB8AC3E}">
        <p14:creationId xmlns:p14="http://schemas.microsoft.com/office/powerpoint/2010/main" val="2935024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a:ln>
            <a:noFill/>
          </a:ln>
        </p:spPr>
        <p:txBody>
          <a:bodyPr/>
          <a:lstStyle/>
          <a:p>
            <a:r>
              <a:rPr lang="en-US"/>
              <a:t>Intro</a:t>
            </a:r>
          </a:p>
          <a:p>
            <a:r>
              <a:rPr lang="en-US">
                <a:solidFill>
                  <a:srgbClr val="C00000"/>
                </a:solidFill>
              </a:rPr>
              <a:t>Team</a:t>
            </a:r>
          </a:p>
          <a:p>
            <a:pPr lvl="2"/>
            <a:r>
              <a:rPr lang="en-US"/>
              <a:t>Product Owner</a:t>
            </a:r>
          </a:p>
          <a:p>
            <a:pPr lvl="2"/>
            <a:r>
              <a:rPr lang="en-US"/>
              <a:t>Build Team</a:t>
            </a:r>
          </a:p>
          <a:p>
            <a:pPr lvl="2"/>
            <a:r>
              <a:rPr lang="en-US">
                <a:solidFill>
                  <a:srgbClr val="C00000"/>
                </a:solidFill>
              </a:rPr>
              <a:t>Scrum Master</a:t>
            </a:r>
          </a:p>
          <a:p>
            <a:r>
              <a:rPr lang="en-US"/>
              <a:t>Ceremonies</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13113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Scrum Master</a:t>
            </a:r>
            <a:endParaRPr lang="en-GB"/>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4" name="Content Placeholder 3"/>
          <p:cNvSpPr>
            <a:spLocks noGrp="1"/>
          </p:cNvSpPr>
          <p:nvPr>
            <p:ph idx="13"/>
          </p:nvPr>
        </p:nvSpPr>
        <p:spPr>
          <a:xfrm>
            <a:off x="810304" y="1544400"/>
            <a:ext cx="11381696" cy="5118757"/>
          </a:xfrm>
        </p:spPr>
        <p:txBody>
          <a:bodyPr>
            <a:normAutofit/>
          </a:bodyPr>
          <a:lstStyle/>
          <a:p>
            <a:r>
              <a:rPr lang="en-US" sz="2400"/>
              <a:t>Primary focus:</a:t>
            </a:r>
            <a:endParaRPr lang="en-GB" sz="2400"/>
          </a:p>
          <a:p>
            <a:pPr marL="342900" indent="-342900">
              <a:buFont typeface="Arial" panose="020B0604020202020204" pitchFamily="34" charset="0"/>
              <a:buChar char="•"/>
            </a:pPr>
            <a:r>
              <a:rPr lang="en-GB" sz="2000" b="0">
                <a:solidFill>
                  <a:srgbClr val="4A4E52"/>
                </a:solidFill>
              </a:rPr>
              <a:t>Servant leader for the team</a:t>
            </a:r>
          </a:p>
          <a:p>
            <a:pPr marL="342900" indent="-342900">
              <a:buFont typeface="Arial" panose="020B0604020202020204" pitchFamily="34" charset="0"/>
              <a:buChar char="•"/>
            </a:pPr>
            <a:r>
              <a:rPr lang="en-GB" sz="2000" b="0">
                <a:solidFill>
                  <a:srgbClr val="4A4E52"/>
                </a:solidFill>
              </a:rPr>
              <a:t>Managing Scrum Processes</a:t>
            </a:r>
          </a:p>
          <a:p>
            <a:endParaRPr lang="en-US" b="0">
              <a:solidFill>
                <a:srgbClr val="4A4E52"/>
              </a:solidFill>
            </a:endParaRPr>
          </a:p>
          <a:p>
            <a:pPr>
              <a:lnSpc>
                <a:spcPct val="100000"/>
              </a:lnSpc>
            </a:pPr>
            <a:r>
              <a:rPr lang="en-US" sz="2400"/>
              <a:t>Responsibilities:</a:t>
            </a:r>
          </a:p>
          <a:p>
            <a:pPr marL="342900" indent="-342900" eaLnBrk="0" fontAlgn="base" hangingPunct="0">
              <a:lnSpc>
                <a:spcPct val="150000"/>
              </a:lnSpc>
              <a:spcBef>
                <a:spcPct val="20000"/>
              </a:spcBef>
              <a:spcAft>
                <a:spcPct val="0"/>
              </a:spcAft>
              <a:buSzPct val="100000"/>
              <a:buFont typeface="Arial" panose="020B0604020202020204" pitchFamily="34" charset="0"/>
              <a:buChar char="•"/>
              <a:defRPr/>
            </a:pPr>
            <a:r>
              <a:rPr lang="en-US" sz="2000" b="0">
                <a:solidFill>
                  <a:srgbClr val="4A4E52"/>
                </a:solidFill>
                <a:latin typeface="Calibri" pitchFamily="34" charset="0"/>
              </a:rPr>
              <a:t>Enacting Scrum values and practices</a:t>
            </a:r>
          </a:p>
          <a:p>
            <a:pPr marL="342900" indent="-342900" eaLnBrk="0" fontAlgn="base" hangingPunct="0">
              <a:lnSpc>
                <a:spcPct val="150000"/>
              </a:lnSpc>
              <a:spcBef>
                <a:spcPct val="20000"/>
              </a:spcBef>
              <a:spcAft>
                <a:spcPct val="0"/>
              </a:spcAft>
              <a:buSzPct val="100000"/>
              <a:buFont typeface="Arial" panose="020B0604020202020204" pitchFamily="34" charset="0"/>
              <a:buChar char="•"/>
              <a:defRPr/>
            </a:pPr>
            <a:r>
              <a:rPr lang="en-US" sz="2000" b="0">
                <a:solidFill>
                  <a:srgbClr val="4A4E52"/>
                </a:solidFill>
                <a:latin typeface="Calibri" pitchFamily="34" charset="0"/>
              </a:rPr>
              <a:t>Ensures the team is fully functional and productive</a:t>
            </a:r>
          </a:p>
          <a:p>
            <a:pPr marL="342900" indent="-342900" eaLnBrk="0" fontAlgn="base" hangingPunct="0">
              <a:lnSpc>
                <a:spcPct val="150000"/>
              </a:lnSpc>
              <a:spcBef>
                <a:spcPct val="20000"/>
              </a:spcBef>
              <a:spcAft>
                <a:spcPct val="0"/>
              </a:spcAft>
              <a:buSzPct val="100000"/>
              <a:buFont typeface="Arial" panose="020B0604020202020204" pitchFamily="34" charset="0"/>
              <a:buChar char="•"/>
              <a:defRPr/>
            </a:pPr>
            <a:r>
              <a:rPr lang="en-US" sz="2000" b="0">
                <a:solidFill>
                  <a:srgbClr val="4A4E52"/>
                </a:solidFill>
                <a:latin typeface="Calibri" pitchFamily="34" charset="0"/>
              </a:rPr>
              <a:t>Shield the team and removes impediments</a:t>
            </a:r>
          </a:p>
          <a:p>
            <a:pPr marL="342900" indent="-342900" eaLnBrk="0" fontAlgn="base" hangingPunct="0">
              <a:lnSpc>
                <a:spcPct val="150000"/>
              </a:lnSpc>
              <a:spcBef>
                <a:spcPct val="20000"/>
              </a:spcBef>
              <a:spcAft>
                <a:spcPct val="0"/>
              </a:spcAft>
              <a:buSzPct val="100000"/>
              <a:buFont typeface="Arial" panose="020B0604020202020204" pitchFamily="34" charset="0"/>
              <a:buChar char="•"/>
              <a:defRPr/>
            </a:pPr>
            <a:r>
              <a:rPr lang="en-US" sz="2000" b="0">
                <a:solidFill>
                  <a:srgbClr val="4A4E52"/>
                </a:solidFill>
                <a:latin typeface="Calibri" pitchFamily="34" charset="0"/>
              </a:rPr>
              <a:t>Facilitates Scrum ceremonies</a:t>
            </a:r>
          </a:p>
          <a:p>
            <a:pPr marL="342900" indent="-342900" eaLnBrk="0" fontAlgn="base" hangingPunct="0">
              <a:lnSpc>
                <a:spcPct val="150000"/>
              </a:lnSpc>
              <a:spcBef>
                <a:spcPct val="20000"/>
              </a:spcBef>
              <a:spcAft>
                <a:spcPct val="0"/>
              </a:spcAft>
              <a:buSzPct val="100000"/>
              <a:buFont typeface="Arial" panose="020B0604020202020204" pitchFamily="34" charset="0"/>
              <a:buChar char="•"/>
              <a:defRPr/>
            </a:pPr>
            <a:r>
              <a:rPr lang="en-US" sz="2000" b="0">
                <a:solidFill>
                  <a:srgbClr val="4A4E52"/>
                </a:solidFill>
                <a:latin typeface="Calibri" pitchFamily="34" charset="0"/>
              </a:rPr>
              <a:t>Enable close cooperation across all roles and functions</a:t>
            </a:r>
          </a:p>
          <a:p>
            <a:endParaRPr lang="en-GB" sz="2400" b="0">
              <a:solidFill>
                <a:srgbClr val="4A4E52"/>
              </a:solidFill>
            </a:endParaRPr>
          </a:p>
        </p:txBody>
      </p:sp>
      <p:pic>
        <p:nvPicPr>
          <p:cNvPr id="5" name="Picture 4"/>
          <p:cNvPicPr>
            <a:picLocks noChangeAspect="1"/>
          </p:cNvPicPr>
          <p:nvPr/>
        </p:nvPicPr>
        <p:blipFill>
          <a:blip r:embed="rId3"/>
          <a:stretch>
            <a:fillRect/>
          </a:stretch>
        </p:blipFill>
        <p:spPr>
          <a:xfrm>
            <a:off x="6672263" y="1544400"/>
            <a:ext cx="4681537" cy="3074142"/>
          </a:xfrm>
          <a:prstGeom prst="rect">
            <a:avLst/>
          </a:prstGeom>
        </p:spPr>
      </p:pic>
    </p:spTree>
    <p:extLst>
      <p:ext uri="{BB962C8B-B14F-4D97-AF65-F5344CB8AC3E}">
        <p14:creationId xmlns:p14="http://schemas.microsoft.com/office/powerpoint/2010/main" val="1264947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Attributes of a good Scrum Master</a:t>
            </a:r>
            <a:endParaRPr lang="ro-RO"/>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7" name="Content Placeholder 3"/>
          <p:cNvSpPr>
            <a:spLocks noGrp="1"/>
          </p:cNvSpPr>
          <p:nvPr>
            <p:ph idx="13"/>
          </p:nvPr>
        </p:nvSpPr>
        <p:spPr>
          <a:xfrm>
            <a:off x="810305" y="1544400"/>
            <a:ext cx="9888175" cy="4399111"/>
          </a:xfrm>
        </p:spPr>
        <p:txBody>
          <a:bodyPr>
            <a:noAutofit/>
          </a:bodyPr>
          <a:lstStyle/>
          <a:p>
            <a:pPr eaLnBrk="0" fontAlgn="base" hangingPunct="0">
              <a:lnSpc>
                <a:spcPct val="100000"/>
              </a:lnSpc>
              <a:spcBef>
                <a:spcPts val="0"/>
              </a:spcBef>
              <a:spcAft>
                <a:spcPts val="1800"/>
              </a:spcAft>
              <a:buSzPct val="100000"/>
              <a:defRPr/>
            </a:pPr>
            <a:r>
              <a:rPr lang="en-US" sz="2000">
                <a:solidFill>
                  <a:srgbClr val="4A4E52"/>
                </a:solidFill>
                <a:latin typeface="Calibri" pitchFamily="34" charset="0"/>
              </a:rPr>
              <a:t>Servant Leader: </a:t>
            </a:r>
            <a:r>
              <a:rPr lang="en-GB" sz="2000" b="0">
                <a:solidFill>
                  <a:srgbClr val="4A4E52"/>
                </a:solidFill>
                <a:latin typeface="Calibri" pitchFamily="34" charset="0"/>
              </a:rPr>
              <a:t>facilitate the growth of people and organisation</a:t>
            </a:r>
            <a:endParaRPr lang="en-US" sz="2000" b="0">
              <a:solidFill>
                <a:srgbClr val="4A4E52"/>
              </a:solidFill>
              <a:latin typeface="Calibri" pitchFamily="34" charset="0"/>
            </a:endParaRPr>
          </a:p>
          <a:p>
            <a:pPr eaLnBrk="0" fontAlgn="base" hangingPunct="0">
              <a:lnSpc>
                <a:spcPct val="100000"/>
              </a:lnSpc>
              <a:spcBef>
                <a:spcPts val="0"/>
              </a:spcBef>
              <a:spcAft>
                <a:spcPts val="1800"/>
              </a:spcAft>
              <a:buSzPct val="100000"/>
              <a:defRPr/>
            </a:pPr>
            <a:r>
              <a:rPr lang="en-US" sz="2000">
                <a:solidFill>
                  <a:srgbClr val="4A4E52"/>
                </a:solidFill>
                <a:latin typeface="Calibri" pitchFamily="34" charset="0"/>
              </a:rPr>
              <a:t>Responsible: </a:t>
            </a:r>
            <a:r>
              <a:rPr lang="en-GB" sz="2000" b="0">
                <a:solidFill>
                  <a:srgbClr val="4A4E52"/>
                </a:solidFill>
                <a:latin typeface="Calibri" pitchFamily="34" charset="0"/>
              </a:rPr>
              <a:t>responsibility that comes without power</a:t>
            </a:r>
            <a:endParaRPr lang="en-US" sz="2000" b="0">
              <a:solidFill>
                <a:srgbClr val="4A4E52"/>
              </a:solidFill>
              <a:latin typeface="Calibri" pitchFamily="34" charset="0"/>
            </a:endParaRPr>
          </a:p>
          <a:p>
            <a:pPr eaLnBrk="0" fontAlgn="base" hangingPunct="0">
              <a:lnSpc>
                <a:spcPct val="100000"/>
              </a:lnSpc>
              <a:spcBef>
                <a:spcPts val="0"/>
              </a:spcBef>
              <a:spcAft>
                <a:spcPts val="1800"/>
              </a:spcAft>
              <a:buSzPct val="100000"/>
              <a:defRPr/>
            </a:pPr>
            <a:r>
              <a:rPr lang="en-US" sz="2000">
                <a:solidFill>
                  <a:srgbClr val="4A4E52"/>
                </a:solidFill>
                <a:latin typeface="Calibri" pitchFamily="34" charset="0"/>
              </a:rPr>
              <a:t>Humble: </a:t>
            </a:r>
            <a:r>
              <a:rPr lang="en-GB" sz="2000" b="0">
                <a:solidFill>
                  <a:srgbClr val="4A4E52"/>
                </a:solidFill>
                <a:latin typeface="Calibri" pitchFamily="34" charset="0"/>
              </a:rPr>
              <a:t>“look what I helped accomplish” rather than “look what I accomplished”</a:t>
            </a:r>
            <a:endParaRPr lang="en-US" sz="2000" b="0">
              <a:solidFill>
                <a:srgbClr val="4A4E52"/>
              </a:solidFill>
              <a:latin typeface="Calibri" pitchFamily="34" charset="0"/>
            </a:endParaRPr>
          </a:p>
          <a:p>
            <a:pPr eaLnBrk="0" fontAlgn="base" hangingPunct="0">
              <a:lnSpc>
                <a:spcPct val="100000"/>
              </a:lnSpc>
              <a:spcBef>
                <a:spcPts val="0"/>
              </a:spcBef>
              <a:spcAft>
                <a:spcPts val="1800"/>
              </a:spcAft>
              <a:buSzPct val="100000"/>
              <a:defRPr/>
            </a:pPr>
            <a:r>
              <a:rPr lang="en-US" sz="2000">
                <a:solidFill>
                  <a:srgbClr val="4A4E52"/>
                </a:solidFill>
                <a:latin typeface="Calibri" pitchFamily="34" charset="0"/>
              </a:rPr>
              <a:t>Collaborative: </a:t>
            </a:r>
            <a:r>
              <a:rPr lang="en-GB" sz="2000" b="0">
                <a:solidFill>
                  <a:srgbClr val="4A4E52"/>
                </a:solidFill>
                <a:latin typeface="Calibri" pitchFamily="34" charset="0"/>
              </a:rPr>
              <a:t>establishing collaboration as the team norm</a:t>
            </a:r>
          </a:p>
          <a:p>
            <a:pPr eaLnBrk="0" fontAlgn="base" hangingPunct="0">
              <a:lnSpc>
                <a:spcPct val="100000"/>
              </a:lnSpc>
              <a:spcBef>
                <a:spcPts val="0"/>
              </a:spcBef>
              <a:spcAft>
                <a:spcPts val="1800"/>
              </a:spcAft>
              <a:buSzPct val="100000"/>
              <a:defRPr/>
            </a:pPr>
            <a:r>
              <a:rPr lang="en-US" sz="2000">
                <a:solidFill>
                  <a:srgbClr val="4A4E52"/>
                </a:solidFill>
                <a:latin typeface="Calibri" pitchFamily="34" charset="0"/>
              </a:rPr>
              <a:t>Committed: </a:t>
            </a:r>
            <a:r>
              <a:rPr lang="en-GB" sz="2000" b="0">
                <a:solidFill>
                  <a:srgbClr val="4A4E52"/>
                </a:solidFill>
                <a:latin typeface="Calibri" pitchFamily="34" charset="0"/>
              </a:rPr>
              <a:t>remaining in the role for the full duration of the project</a:t>
            </a:r>
          </a:p>
          <a:p>
            <a:pPr>
              <a:lnSpc>
                <a:spcPct val="100000"/>
              </a:lnSpc>
              <a:spcBef>
                <a:spcPts val="0"/>
              </a:spcBef>
              <a:spcAft>
                <a:spcPts val="1800"/>
              </a:spcAft>
            </a:pPr>
            <a:r>
              <a:rPr lang="en-US" sz="2000">
                <a:solidFill>
                  <a:srgbClr val="4A4E52"/>
                </a:solidFill>
                <a:latin typeface="Calibri" pitchFamily="34" charset="0"/>
              </a:rPr>
              <a:t>Influential: </a:t>
            </a:r>
            <a:r>
              <a:rPr lang="en-GB" sz="2000" b="0">
                <a:solidFill>
                  <a:srgbClr val="4A4E52"/>
                </a:solidFill>
                <a:latin typeface="Calibri" pitchFamily="34" charset="0"/>
              </a:rPr>
              <a:t>convincing others, both on the team and outside it</a:t>
            </a:r>
            <a:endParaRPr lang="en-US" sz="2000" b="0">
              <a:solidFill>
                <a:srgbClr val="4A4E52"/>
              </a:solidFill>
              <a:latin typeface="Calibri" pitchFamily="34" charset="0"/>
            </a:endParaRPr>
          </a:p>
          <a:p>
            <a:pPr eaLnBrk="0" fontAlgn="base" hangingPunct="0">
              <a:lnSpc>
                <a:spcPct val="100000"/>
              </a:lnSpc>
              <a:spcBef>
                <a:spcPts val="0"/>
              </a:spcBef>
              <a:spcAft>
                <a:spcPts val="1800"/>
              </a:spcAft>
              <a:buSzPct val="100000"/>
              <a:defRPr/>
            </a:pPr>
            <a:r>
              <a:rPr lang="en-US" sz="2000">
                <a:solidFill>
                  <a:srgbClr val="4A4E52"/>
                </a:solidFill>
                <a:latin typeface="Calibri" pitchFamily="34" charset="0"/>
              </a:rPr>
              <a:t>Knowledgeable: </a:t>
            </a:r>
            <a:r>
              <a:rPr lang="en-GB" sz="2000" b="0">
                <a:solidFill>
                  <a:srgbClr val="4A4E52"/>
                </a:solidFill>
                <a:latin typeface="Calibri" pitchFamily="34" charset="0"/>
              </a:rPr>
              <a:t>knowing enough about programming and marketing to be effective in leading the team</a:t>
            </a:r>
            <a:endParaRPr lang="ro-RO" sz="2000" b="0">
              <a:solidFill>
                <a:srgbClr val="4A4E52"/>
              </a:solidFill>
              <a:latin typeface="Calibri" pitchFamily="34" charset="0"/>
            </a:endParaRPr>
          </a:p>
        </p:txBody>
      </p:sp>
    </p:spTree>
    <p:extLst>
      <p:ext uri="{BB962C8B-B14F-4D97-AF65-F5344CB8AC3E}">
        <p14:creationId xmlns:p14="http://schemas.microsoft.com/office/powerpoint/2010/main" val="331257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The Power of Scrum </a:t>
            </a:r>
            <a:br>
              <a:rPr lang="en-GB"/>
            </a:br>
            <a:endParaRPr lang="en-GB"/>
          </a:p>
        </p:txBody>
      </p:sp>
      <p:sp>
        <p:nvSpPr>
          <p:cNvPr id="3" name="Slide Number Placeholder 2"/>
          <p:cNvSpPr>
            <a:spLocks noGrp="1"/>
          </p:cNvSpPr>
          <p:nvPr>
            <p:ph type="sldNum" sz="quarter" idx="12"/>
          </p:nvPr>
        </p:nvSpPr>
        <p:spPr/>
        <p:txBody>
          <a:bodyPr/>
          <a:lstStyle/>
          <a:p>
            <a:r>
              <a:rPr lang="en-GB"/>
              <a:t>QUALITY. PRODUCTIVITY. INNOVATION.</a:t>
            </a:r>
          </a:p>
        </p:txBody>
      </p:sp>
      <p:pic>
        <p:nvPicPr>
          <p:cNvPr id="5" name="Picture 4">
            <a:hlinkClick r:id="rId3"/>
          </p:cNvPr>
          <p:cNvPicPr>
            <a:picLocks noChangeAspect="1"/>
          </p:cNvPicPr>
          <p:nvPr/>
        </p:nvPicPr>
        <p:blipFill>
          <a:blip r:embed="rId4"/>
          <a:stretch>
            <a:fillRect/>
          </a:stretch>
        </p:blipFill>
        <p:spPr>
          <a:xfrm>
            <a:off x="0" y="0"/>
            <a:ext cx="12192000" cy="6939414"/>
          </a:xfrm>
          <a:prstGeom prst="rect">
            <a:avLst/>
          </a:prstGeom>
        </p:spPr>
      </p:pic>
      <p:sp>
        <p:nvSpPr>
          <p:cNvPr id="4" name="Rectangle 3"/>
          <p:cNvSpPr/>
          <p:nvPr/>
        </p:nvSpPr>
        <p:spPr>
          <a:xfrm>
            <a:off x="3889831" y="6488668"/>
            <a:ext cx="4869538" cy="369332"/>
          </a:xfrm>
          <a:prstGeom prst="rect">
            <a:avLst/>
          </a:prstGeom>
        </p:spPr>
        <p:txBody>
          <a:bodyPr wrap="none">
            <a:spAutoFit/>
          </a:bodyPr>
          <a:lstStyle/>
          <a:p>
            <a:r>
              <a:rPr lang="en-US">
                <a:hlinkClick r:id="rId3"/>
              </a:rPr>
              <a:t>https://www.youtube.com/watch?v=P6v-I9VvTq4</a:t>
            </a:r>
            <a:r>
              <a:rPr lang="en-US"/>
              <a:t> </a:t>
            </a:r>
            <a:endParaRPr lang="en-GB"/>
          </a:p>
        </p:txBody>
      </p:sp>
    </p:spTree>
    <p:extLst>
      <p:ext uri="{BB962C8B-B14F-4D97-AF65-F5344CB8AC3E}">
        <p14:creationId xmlns:p14="http://schemas.microsoft.com/office/powerpoint/2010/main" val="2342203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normAutofit lnSpcReduction="10000"/>
          </a:bodyPr>
          <a:lstStyle/>
          <a:p>
            <a:r>
              <a:rPr lang="en-US">
                <a:solidFill>
                  <a:schemeClr val="tx1"/>
                </a:solidFill>
              </a:rPr>
              <a:t>Intro</a:t>
            </a:r>
          </a:p>
          <a:p>
            <a:r>
              <a:rPr lang="en-US"/>
              <a:t>Team</a:t>
            </a:r>
          </a:p>
          <a:p>
            <a:r>
              <a:rPr lang="en-US">
                <a:solidFill>
                  <a:srgbClr val="C00000"/>
                </a:solidFill>
              </a:rPr>
              <a:t>Ceremonies</a:t>
            </a:r>
          </a:p>
          <a:p>
            <a:pPr lvl="2"/>
            <a:r>
              <a:rPr lang="en-US"/>
              <a:t>Sprint Planning</a:t>
            </a:r>
          </a:p>
          <a:p>
            <a:pPr lvl="2"/>
            <a:r>
              <a:rPr lang="en-US"/>
              <a:t>Backlog Refinement</a:t>
            </a:r>
          </a:p>
          <a:p>
            <a:pPr lvl="2"/>
            <a:r>
              <a:rPr lang="en-US"/>
              <a:t>Daily Scrum</a:t>
            </a:r>
          </a:p>
          <a:p>
            <a:pPr lvl="2"/>
            <a:r>
              <a:rPr lang="en-US"/>
              <a:t>Sprint Review</a:t>
            </a:r>
          </a:p>
          <a:p>
            <a:pPr lvl="2"/>
            <a:r>
              <a:rPr lang="en-US"/>
              <a:t>Sprint Retrospective</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922762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lstStyle/>
          <a:p>
            <a:r>
              <a:rPr lang="en-US">
                <a:solidFill>
                  <a:schemeClr val="tx1"/>
                </a:solidFill>
              </a:rPr>
              <a:t>Intro</a:t>
            </a:r>
          </a:p>
          <a:p>
            <a:r>
              <a:rPr lang="en-US"/>
              <a:t>Team</a:t>
            </a:r>
          </a:p>
          <a:p>
            <a:r>
              <a:rPr lang="en-US"/>
              <a:t>Ceremonies</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1113744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71500" y="385764"/>
            <a:ext cx="7823200" cy="739775"/>
          </a:xfrm>
        </p:spPr>
        <p:txBody>
          <a:bodyPr>
            <a:normAutofit/>
          </a:bodyPr>
          <a:lstStyle/>
          <a:p>
            <a:r>
              <a:rPr lang="en-US" altLang="en-US"/>
              <a:t>Scrum in a Nutshell</a:t>
            </a:r>
            <a:endParaRPr lang="en-GB" altLang="en-US"/>
          </a:p>
        </p:txBody>
      </p:sp>
      <p:pic>
        <p:nvPicPr>
          <p:cNvPr id="9" name="Content Placeholder 4"/>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a:xfrm>
            <a:off x="1665818" y="990600"/>
            <a:ext cx="8394700" cy="4400550"/>
          </a:xfrm>
          <a:prstGeom prst="rect">
            <a:avLst/>
          </a:prstGeom>
          <a:ln w="9525"/>
          <a:extLst>
            <a:ext uri="{91240B29-F687-4F45-9708-019B960494DF}">
              <a14:hiddenLine xmlns:a14="http://schemas.microsoft.com/office/drawing/2010/main" w="12700">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r>
              <a:rPr lang="en-GB"/>
              <a:t>QUALITY. PRODUCTIVITY. INNOVATION.</a:t>
            </a:r>
          </a:p>
        </p:txBody>
      </p:sp>
      <p:sp>
        <p:nvSpPr>
          <p:cNvPr id="10" name="Slide Number Placeholder 3"/>
          <p:cNvSpPr txBox="1">
            <a:spLocks/>
          </p:cNvSpPr>
          <p:nvPr/>
        </p:nvSpPr>
        <p:spPr bwMode="auto">
          <a:xfrm>
            <a:off x="11199285" y="6586538"/>
            <a:ext cx="408516" cy="271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en-US"/>
            </a:defPPr>
            <a:lvl1pPr marL="0" algn="r" defTabSz="914400" rtl="0" eaLnBrk="0" latinLnBrk="0" hangingPunct="0">
              <a:defRPr sz="900" kern="1200">
                <a:solidFill>
                  <a:schemeClr val="tx1"/>
                </a:solidFill>
                <a:latin typeface="Arial" charset="0"/>
                <a:ea typeface="+mn-ea"/>
                <a:cs typeface="Arial" charset="0"/>
              </a:defRPr>
            </a:lvl1pPr>
            <a:lvl2pPr marL="742950" indent="-285750" algn="l" defTabSz="914400" rtl="0" eaLnBrk="0" latinLnBrk="0" hangingPunct="0">
              <a:defRPr sz="1800" kern="1200">
                <a:solidFill>
                  <a:schemeClr val="tx1"/>
                </a:solidFill>
                <a:latin typeface="Arial" charset="0"/>
                <a:ea typeface="+mn-ea"/>
                <a:cs typeface="Arial" charset="0"/>
              </a:defRPr>
            </a:lvl2pPr>
            <a:lvl3pPr marL="1143000" indent="-228600" algn="l" defTabSz="914400" rtl="0" eaLnBrk="0" latinLnBrk="0" hangingPunct="0">
              <a:defRPr sz="1800" kern="1200">
                <a:solidFill>
                  <a:schemeClr val="tx1"/>
                </a:solidFill>
                <a:latin typeface="Arial" charset="0"/>
                <a:ea typeface="+mn-ea"/>
                <a:cs typeface="Arial" charset="0"/>
              </a:defRPr>
            </a:lvl3pPr>
            <a:lvl4pPr marL="1600200" indent="-228600" algn="l" defTabSz="914400" rtl="0" eaLnBrk="0" latinLnBrk="0" hangingPunct="0">
              <a:defRPr sz="1800" kern="1200">
                <a:solidFill>
                  <a:schemeClr val="tx1"/>
                </a:solidFill>
                <a:latin typeface="Arial" charset="0"/>
                <a:ea typeface="+mn-ea"/>
                <a:cs typeface="Arial" charset="0"/>
              </a:defRPr>
            </a:lvl4pPr>
            <a:lvl5pPr marL="2057400" indent="-228600" algn="l" defTabSz="914400" rtl="0" eaLnBrk="0" latinLnBrk="0" hangingPunct="0">
              <a:defRPr sz="1800" kern="1200">
                <a:solidFill>
                  <a:schemeClr val="tx1"/>
                </a:solidFill>
                <a:latin typeface="Arial" charset="0"/>
                <a:ea typeface="+mn-ea"/>
                <a:cs typeface="Arial" charset="0"/>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9pPr>
          </a:lstStyle>
          <a:p>
            <a:pPr eaLnBrk="1" hangingPunct="1"/>
            <a:fld id="{8A90B2E7-A530-4831-A33E-DFA6171B4D46}" type="slidenum">
              <a:rPr lang="en-US" altLang="en-US" smtClean="0">
                <a:solidFill>
                  <a:srgbClr val="FFFFFF"/>
                </a:solidFill>
                <a:latin typeface="Calibri" pitchFamily="34" charset="0"/>
              </a:rPr>
              <a:pPr eaLnBrk="1" hangingPunct="1"/>
              <a:t>30</a:t>
            </a:fld>
            <a:endParaRPr lang="en-US" altLang="en-US">
              <a:solidFill>
                <a:srgbClr val="FFFFFF"/>
              </a:solidFill>
              <a:latin typeface="Calibri" pitchFamily="34" charset="0"/>
            </a:endParaRP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109" y="1247777"/>
            <a:ext cx="10161319" cy="4776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04405" y="1377538"/>
            <a:ext cx="4690753" cy="403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9661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normAutofit lnSpcReduction="10000"/>
          </a:bodyPr>
          <a:lstStyle/>
          <a:p>
            <a:r>
              <a:rPr lang="en-US">
                <a:solidFill>
                  <a:schemeClr val="tx1"/>
                </a:solidFill>
              </a:rPr>
              <a:t>Intro</a:t>
            </a:r>
          </a:p>
          <a:p>
            <a:r>
              <a:rPr lang="en-US"/>
              <a:t>Team</a:t>
            </a:r>
          </a:p>
          <a:p>
            <a:r>
              <a:rPr lang="en-US">
                <a:solidFill>
                  <a:srgbClr val="C00000"/>
                </a:solidFill>
              </a:rPr>
              <a:t>Ceremonies</a:t>
            </a:r>
          </a:p>
          <a:p>
            <a:pPr lvl="2"/>
            <a:r>
              <a:rPr lang="en-US">
                <a:solidFill>
                  <a:srgbClr val="C00000"/>
                </a:solidFill>
              </a:rPr>
              <a:t>Sprint Planning</a:t>
            </a:r>
          </a:p>
          <a:p>
            <a:pPr lvl="2"/>
            <a:r>
              <a:rPr lang="en-US"/>
              <a:t>Backlog Refinement</a:t>
            </a:r>
          </a:p>
          <a:p>
            <a:pPr lvl="2"/>
            <a:r>
              <a:rPr lang="en-US"/>
              <a:t>Daily Scrum</a:t>
            </a:r>
          </a:p>
          <a:p>
            <a:pPr lvl="2"/>
            <a:r>
              <a:rPr lang="en-US"/>
              <a:t>Sprint Review</a:t>
            </a:r>
          </a:p>
          <a:p>
            <a:pPr lvl="2"/>
            <a:r>
              <a:rPr lang="en-US"/>
              <a:t>Sprint Retrospective</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1111531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3"/>
          </p:nvPr>
        </p:nvSpPr>
        <p:spPr/>
        <p:txBody>
          <a:bodyPr>
            <a:noAutofit/>
          </a:bodyPr>
          <a:lstStyle/>
          <a:p>
            <a:pPr lvl="0"/>
            <a:r>
              <a:rPr lang="en-US"/>
              <a:t>A collaborative effort so that the Agile Team Members</a:t>
            </a:r>
            <a:r>
              <a:rPr lang="en-US">
                <a:solidFill>
                  <a:srgbClr val="4A4E52"/>
                </a:solidFill>
              </a:rPr>
              <a:t>:</a:t>
            </a:r>
          </a:p>
          <a:p>
            <a:pPr lvl="0"/>
            <a:endParaRPr lang="en-US">
              <a:solidFill>
                <a:srgbClr val="4A4E52"/>
              </a:solidFill>
            </a:endParaRPr>
          </a:p>
          <a:p>
            <a:pPr lvl="0"/>
            <a:r>
              <a:rPr lang="en-US" b="0">
                <a:solidFill>
                  <a:srgbClr val="4A4E52"/>
                </a:solidFill>
              </a:rPr>
              <a:t>Reach the same transparency over the top items ordered in the Product Backlog</a:t>
            </a:r>
          </a:p>
          <a:p>
            <a:pPr lvl="0"/>
            <a:endParaRPr lang="en-US" b="0">
              <a:solidFill>
                <a:srgbClr val="4A4E52"/>
              </a:solidFill>
            </a:endParaRPr>
          </a:p>
          <a:p>
            <a:pPr lvl="0"/>
            <a:r>
              <a:rPr lang="en-US" b="0">
                <a:solidFill>
                  <a:srgbClr val="4A4E52"/>
                </a:solidFill>
              </a:rPr>
              <a:t>Define the vision for the Sprint - by crafting a common Goal that would be respected over Sprint's duration</a:t>
            </a:r>
          </a:p>
          <a:p>
            <a:pPr marL="285750" lvl="0" indent="-285750">
              <a:buFont typeface="Arial" panose="020B0604020202020204" pitchFamily="34" charset="0"/>
              <a:buChar char="•"/>
            </a:pPr>
            <a:endParaRPr lang="en-US" b="0">
              <a:solidFill>
                <a:srgbClr val="4A4E52"/>
              </a:solidFill>
            </a:endParaRPr>
          </a:p>
          <a:p>
            <a:pPr lvl="0"/>
            <a:r>
              <a:rPr lang="en-US" b="0">
                <a:solidFill>
                  <a:srgbClr val="4A4E52"/>
                </a:solidFill>
              </a:rPr>
              <a:t>Establish and unify build team's plan of work (p</a:t>
            </a:r>
            <a:r>
              <a:rPr lang="en-GB" b="0" err="1">
                <a:solidFill>
                  <a:srgbClr val="4A4E52"/>
                </a:solidFill>
              </a:rPr>
              <a:t>lan</a:t>
            </a:r>
            <a:r>
              <a:rPr lang="en-GB" b="0">
                <a:solidFill>
                  <a:srgbClr val="4A4E52"/>
                </a:solidFill>
              </a:rPr>
              <a:t> the work that will be performed in the Sprint)</a:t>
            </a:r>
          </a:p>
          <a:p>
            <a:pPr marL="285750" lvl="0" indent="-285750">
              <a:buFont typeface="Arial" panose="020B0604020202020204" pitchFamily="34" charset="0"/>
              <a:buChar char="•"/>
            </a:pPr>
            <a:endParaRPr lang="en-GB" b="0">
              <a:solidFill>
                <a:srgbClr val="4A4E52"/>
              </a:solidFill>
            </a:endParaRPr>
          </a:p>
          <a:p>
            <a:pPr lvl="0"/>
            <a:r>
              <a:rPr lang="en-GB" b="0">
                <a:solidFill>
                  <a:srgbClr val="4A4E52"/>
                </a:solidFill>
              </a:rPr>
              <a:t>Define what will be delivered and how will the work be done</a:t>
            </a:r>
          </a:p>
          <a:p>
            <a:endParaRPr lang="en-US"/>
          </a:p>
        </p:txBody>
      </p:sp>
      <p:sp>
        <p:nvSpPr>
          <p:cNvPr id="3" name="Slide Number Placeholder 2"/>
          <p:cNvSpPr>
            <a:spLocks noGrp="1"/>
          </p:cNvSpPr>
          <p:nvPr>
            <p:ph type="sldNum" sz="quarter" idx="12"/>
          </p:nvPr>
        </p:nvSpPr>
        <p:spPr/>
        <p:txBody>
          <a:bodyPr/>
          <a:lstStyle/>
          <a:p>
            <a:r>
              <a:rPr lang="en-GB">
                <a:solidFill>
                  <a:srgbClr val="DC5D2A"/>
                </a:solidFill>
              </a:rPr>
              <a:t>QUALITY. PRODUCTIVITY. INNOVATION</a:t>
            </a:r>
            <a:r>
              <a:rPr lang="en-GB"/>
              <a:t>.</a:t>
            </a:r>
          </a:p>
        </p:txBody>
      </p:sp>
      <p:sp>
        <p:nvSpPr>
          <p:cNvPr id="5" name="Title 4"/>
          <p:cNvSpPr>
            <a:spLocks noGrp="1"/>
          </p:cNvSpPr>
          <p:nvPr>
            <p:ph type="title"/>
          </p:nvPr>
        </p:nvSpPr>
        <p:spPr/>
        <p:txBody>
          <a:bodyPr/>
          <a:lstStyle/>
          <a:p>
            <a:r>
              <a:rPr lang="en-US"/>
              <a:t>Sprint Planning -  Why</a:t>
            </a:r>
          </a:p>
        </p:txBody>
      </p:sp>
      <p:sp>
        <p:nvSpPr>
          <p:cNvPr id="4" name="Content Placeholder 3"/>
          <p:cNvSpPr>
            <a:spLocks noGrp="1"/>
          </p:cNvSpPr>
          <p:nvPr>
            <p:ph idx="1"/>
          </p:nvPr>
        </p:nvSpPr>
        <p:spPr/>
        <p:txBody>
          <a:bodyPr/>
          <a:lstStyle/>
          <a:p>
            <a:pPr lvl="1">
              <a:spcBef>
                <a:spcPts val="1000"/>
              </a:spcBef>
            </a:pPr>
            <a:endParaRPr lang="en-US" b="1">
              <a:solidFill>
                <a:schemeClr val="tx1"/>
              </a:solidFill>
            </a:endParaRPr>
          </a:p>
          <a:p>
            <a:pPr lvl="1">
              <a:spcBef>
                <a:spcPts val="1000"/>
              </a:spcBef>
            </a:pPr>
            <a:endParaRPr lang="en-US" b="1">
              <a:solidFill>
                <a:schemeClr val="tx1"/>
              </a:solidFill>
            </a:endParaRPr>
          </a:p>
          <a:p>
            <a:pPr lvl="1">
              <a:spcBef>
                <a:spcPts val="1000"/>
              </a:spcBef>
            </a:pPr>
            <a:endParaRPr lang="en-US" b="1">
              <a:solidFill>
                <a:schemeClr val="tx1"/>
              </a:solidFill>
            </a:endParaRPr>
          </a:p>
          <a:p>
            <a:pPr lvl="1">
              <a:spcBef>
                <a:spcPts val="1000"/>
              </a:spcBef>
            </a:pPr>
            <a:endParaRPr lang="en-US" b="1">
              <a:solidFill>
                <a:schemeClr val="tx1"/>
              </a:solidFill>
            </a:endParaRPr>
          </a:p>
          <a:p>
            <a:pPr lvl="1">
              <a:spcBef>
                <a:spcPts val="1000"/>
              </a:spcBef>
            </a:pPr>
            <a:endParaRPr lang="en-US" b="1">
              <a:solidFill>
                <a:schemeClr val="tx1"/>
              </a:solidFill>
            </a:endParaRPr>
          </a:p>
          <a:p>
            <a:pPr lvl="1">
              <a:spcBef>
                <a:spcPts val="1000"/>
              </a:spcBef>
            </a:pPr>
            <a:endParaRPr lang="en-US" b="1">
              <a:solidFill>
                <a:schemeClr val="tx1"/>
              </a:solidFill>
            </a:endParaRPr>
          </a:p>
          <a:p>
            <a:pPr lvl="1">
              <a:spcBef>
                <a:spcPts val="1000"/>
              </a:spcBef>
            </a:pPr>
            <a:endParaRPr lang="en-US" b="1">
              <a:solidFill>
                <a:schemeClr val="tx1"/>
              </a:solidFill>
            </a:endParaRPr>
          </a:p>
          <a:p>
            <a:pPr lvl="1">
              <a:spcBef>
                <a:spcPts val="1000"/>
              </a:spcBef>
            </a:pPr>
            <a:endParaRPr lang="en-US" b="1">
              <a:solidFill>
                <a:schemeClr val="tx1"/>
              </a:solidFill>
            </a:endParaRPr>
          </a:p>
          <a:p>
            <a:pPr lvl="1">
              <a:spcBef>
                <a:spcPts val="1000"/>
              </a:spcBef>
            </a:pPr>
            <a:endParaRPr lang="en-US" sz="1400" b="1">
              <a:solidFill>
                <a:schemeClr val="tx1"/>
              </a:solidFill>
            </a:endParaRPr>
          </a:p>
          <a:p>
            <a:pPr lvl="1">
              <a:spcBef>
                <a:spcPts val="1000"/>
              </a:spcBef>
            </a:pPr>
            <a:r>
              <a:rPr lang="en-US" b="1">
                <a:solidFill>
                  <a:schemeClr val="tx1"/>
                </a:solidFill>
              </a:rPr>
              <a:t>Time-boxed:</a:t>
            </a:r>
            <a:r>
              <a:rPr lang="en-US" b="1">
                <a:solidFill>
                  <a:srgbClr val="AA0B19"/>
                </a:solidFill>
              </a:rPr>
              <a:t>  </a:t>
            </a:r>
            <a:r>
              <a:rPr lang="en-GB"/>
              <a:t>4h per 2 weeks sprint</a:t>
            </a:r>
          </a:p>
          <a:p>
            <a:pPr lvl="1">
              <a:spcBef>
                <a:spcPts val="1000"/>
              </a:spcBef>
            </a:pPr>
            <a:r>
              <a:rPr lang="en-GB"/>
              <a:t> (Usually shorter/longer for shorter/longer sprints)</a:t>
            </a:r>
            <a:endParaRPr lang="en-GB" b="1"/>
          </a:p>
          <a:p>
            <a:pPr lvl="1">
              <a:spcBef>
                <a:spcPts val="1000"/>
              </a:spcBef>
            </a:pPr>
            <a:endParaRPr lang="en-US" b="1">
              <a:solidFill>
                <a:schemeClr val="tx1"/>
              </a:solidFill>
            </a:endParaRPr>
          </a:p>
          <a:p>
            <a:pPr lvl="1">
              <a:spcBef>
                <a:spcPts val="1000"/>
              </a:spcBef>
            </a:pPr>
            <a:endParaRPr lang="en-US" b="1">
              <a:solidFill>
                <a:schemeClr val="tx1"/>
              </a:solidFill>
            </a:endParaRPr>
          </a:p>
          <a:p>
            <a:endParaRPr lang="ro-RO"/>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448" y="1795234"/>
            <a:ext cx="6047921" cy="2611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9084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a:t>Outcome</a:t>
            </a:r>
          </a:p>
          <a:p>
            <a:pPr lvl="1">
              <a:spcBef>
                <a:spcPts val="1000"/>
              </a:spcBef>
            </a:pPr>
            <a:r>
              <a:rPr lang="en-GB" b="1"/>
              <a:t>What</a:t>
            </a:r>
            <a:r>
              <a:rPr lang="en-GB"/>
              <a:t> can be delivered in the Increment resulting from the upcoming Sprint?</a:t>
            </a:r>
            <a:endParaRPr lang="en-US"/>
          </a:p>
          <a:p>
            <a:pPr lvl="1"/>
            <a:r>
              <a:rPr lang="en-US"/>
              <a:t>Build Team</a:t>
            </a:r>
            <a:r>
              <a:rPr lang="en-US" b="1"/>
              <a:t> </a:t>
            </a:r>
            <a:r>
              <a:rPr lang="en-US"/>
              <a:t>- </a:t>
            </a:r>
            <a:r>
              <a:rPr lang="en-US" b="1"/>
              <a:t>Forecast of the items delivered</a:t>
            </a:r>
          </a:p>
          <a:p>
            <a:pPr lvl="1"/>
            <a:r>
              <a:rPr lang="en-US"/>
              <a:t>Agile Team – crafts the </a:t>
            </a:r>
            <a:r>
              <a:rPr lang="en-US" b="1"/>
              <a:t>Sprint Goal</a:t>
            </a:r>
          </a:p>
          <a:p>
            <a:endParaRPr lang="en-US"/>
          </a:p>
          <a:p>
            <a:endParaRPr lang="en-US" sz="1200"/>
          </a:p>
          <a:p>
            <a:endParaRPr lang="en-US" sz="1200"/>
          </a:p>
          <a:p>
            <a:endParaRPr lang="en-US"/>
          </a:p>
          <a:p>
            <a:r>
              <a:rPr lang="en-US"/>
              <a:t>Common pitfalls</a:t>
            </a:r>
          </a:p>
          <a:p>
            <a:pPr lvl="1">
              <a:buClr>
                <a:srgbClr val="81ADB5"/>
              </a:buClr>
            </a:pPr>
            <a:r>
              <a:rPr lang="en-US"/>
              <a:t>Lack of PO involvement</a:t>
            </a:r>
          </a:p>
          <a:p>
            <a:pPr lvl="1">
              <a:buClr>
                <a:srgbClr val="81ADB5"/>
              </a:buClr>
            </a:pPr>
            <a:r>
              <a:rPr lang="en-US"/>
              <a:t>PO not prepared - Backlog not prioritized, Product Backlog items (Epics, Stories, bugs) not READY</a:t>
            </a:r>
          </a:p>
          <a:p>
            <a:endParaRPr lang="en-US" sz="1800"/>
          </a:p>
        </p:txBody>
      </p:sp>
      <p:sp>
        <p:nvSpPr>
          <p:cNvPr id="3" name="Content Placeholder 2"/>
          <p:cNvSpPr>
            <a:spLocks noGrp="1"/>
          </p:cNvSpPr>
          <p:nvPr>
            <p:ph idx="13"/>
          </p:nvPr>
        </p:nvSpPr>
        <p:spPr/>
        <p:txBody>
          <a:bodyPr>
            <a:normAutofit/>
          </a:bodyPr>
          <a:lstStyle/>
          <a:p>
            <a:r>
              <a:rPr lang="en-US"/>
              <a:t>Practices</a:t>
            </a:r>
          </a:p>
          <a:p>
            <a:pPr>
              <a:buClr>
                <a:srgbClr val="81ADB5"/>
              </a:buClr>
            </a:pPr>
            <a:r>
              <a:rPr lang="en-US">
                <a:solidFill>
                  <a:schemeClr val="tx1"/>
                </a:solidFill>
              </a:rPr>
              <a:t>Product Owner </a:t>
            </a:r>
            <a:r>
              <a:rPr lang="en-US" b="0">
                <a:solidFill>
                  <a:srgbClr val="4A4E52"/>
                </a:solidFill>
              </a:rPr>
              <a:t>- </a:t>
            </a:r>
            <a:r>
              <a:rPr lang="en-US" b="0">
                <a:solidFill>
                  <a:schemeClr val="tx1"/>
                </a:solidFill>
              </a:rPr>
              <a:t>discusses the objective for the Sprint and the Product Backlog items</a:t>
            </a:r>
            <a:endParaRPr lang="en-US" b="0">
              <a:solidFill>
                <a:srgbClr val="4A4E52"/>
              </a:solidFill>
            </a:endParaRPr>
          </a:p>
          <a:p>
            <a:pPr>
              <a:buClr>
                <a:srgbClr val="81ADB5"/>
              </a:buClr>
            </a:pPr>
            <a:r>
              <a:rPr lang="en-US">
                <a:solidFill>
                  <a:schemeClr val="tx1"/>
                </a:solidFill>
              </a:rPr>
              <a:t>Scrum Master </a:t>
            </a:r>
            <a:r>
              <a:rPr lang="en-US" b="0">
                <a:solidFill>
                  <a:schemeClr val="tx1"/>
                </a:solidFill>
              </a:rPr>
              <a:t>- Facilitates the event</a:t>
            </a:r>
          </a:p>
          <a:p>
            <a:pPr lvl="1">
              <a:buClr>
                <a:srgbClr val="81ADB5"/>
              </a:buClr>
            </a:pPr>
            <a:r>
              <a:rPr lang="en-US" b="1">
                <a:solidFill>
                  <a:schemeClr val="tx1"/>
                </a:solidFill>
              </a:rPr>
              <a:t>The Build Team </a:t>
            </a:r>
            <a:r>
              <a:rPr lang="en-US">
                <a:solidFill>
                  <a:schemeClr val="tx1"/>
                </a:solidFill>
              </a:rPr>
              <a:t>- works to forecast the functionality that will be developed during the Sprint</a:t>
            </a:r>
            <a:endParaRPr lang="en-US"/>
          </a:p>
          <a:p>
            <a:pPr lvl="1">
              <a:buClr>
                <a:srgbClr val="81ADB5"/>
              </a:buClr>
            </a:pPr>
            <a:r>
              <a:rPr lang="en-GB" b="1"/>
              <a:t>Input</a:t>
            </a:r>
            <a:r>
              <a:rPr lang="en-GB"/>
              <a:t> for this meeting: </a:t>
            </a:r>
            <a:r>
              <a:rPr lang="en-US"/>
              <a:t>Product Backlog; last product Increment, past performance of the team (velocity); capacity of the Build Team for the Sprint</a:t>
            </a:r>
          </a:p>
          <a:p>
            <a:pPr lvl="1">
              <a:buClr>
                <a:srgbClr val="81ADB5"/>
              </a:buClr>
            </a:pPr>
            <a:endParaRPr lang="en-US"/>
          </a:p>
          <a:p>
            <a:r>
              <a:rPr lang="en-US"/>
              <a:t>Attendants</a:t>
            </a:r>
          </a:p>
          <a:p>
            <a:pPr algn="just"/>
            <a:r>
              <a:rPr lang="en-US" b="0">
                <a:solidFill>
                  <a:schemeClr val="tx1"/>
                </a:solidFill>
              </a:rPr>
              <a:t>Product Owner  </a:t>
            </a:r>
          </a:p>
          <a:p>
            <a:pPr algn="just"/>
            <a:r>
              <a:rPr lang="en-US" b="0">
                <a:solidFill>
                  <a:schemeClr val="tx1"/>
                </a:solidFill>
              </a:rPr>
              <a:t>The Build Team </a:t>
            </a:r>
          </a:p>
          <a:p>
            <a:r>
              <a:rPr lang="en-US" b="0">
                <a:solidFill>
                  <a:schemeClr val="tx1"/>
                </a:solidFill>
              </a:rPr>
              <a:t>Scrum Master </a:t>
            </a:r>
          </a:p>
          <a:p>
            <a:pPr lvl="1"/>
            <a:endParaRPr lang="en-US" sz="1800"/>
          </a:p>
          <a:p>
            <a:endParaRPr lang="en-US" sz="1800" b="0"/>
          </a:p>
          <a:p>
            <a:endParaRPr lang="en-US" sz="1800" b="0">
              <a:solidFill>
                <a:schemeClr val="tx1"/>
              </a:solidFill>
            </a:endParaRPr>
          </a:p>
          <a:p>
            <a:endParaRPr lang="en-US" sz="1800"/>
          </a:p>
        </p:txBody>
      </p:sp>
      <p:sp>
        <p:nvSpPr>
          <p:cNvPr id="4" name="Slide Number Placeholder 3"/>
          <p:cNvSpPr>
            <a:spLocks noGrp="1"/>
          </p:cNvSpPr>
          <p:nvPr>
            <p:ph type="sldNum" sz="quarter" idx="12"/>
          </p:nvPr>
        </p:nvSpPr>
        <p:spPr/>
        <p:txBody>
          <a:bodyPr/>
          <a:lstStyle/>
          <a:p>
            <a:r>
              <a:rPr lang="en-GB">
                <a:solidFill>
                  <a:srgbClr val="DC5D2A"/>
                </a:solidFill>
              </a:rPr>
              <a:t>QUALITY. PRODUCTIVITY. INNOVATION.</a:t>
            </a:r>
          </a:p>
        </p:txBody>
      </p:sp>
      <p:sp>
        <p:nvSpPr>
          <p:cNvPr id="5" name="Title 4"/>
          <p:cNvSpPr>
            <a:spLocks noGrp="1"/>
          </p:cNvSpPr>
          <p:nvPr>
            <p:ph type="title"/>
          </p:nvPr>
        </p:nvSpPr>
        <p:spPr/>
        <p:txBody>
          <a:bodyPr/>
          <a:lstStyle/>
          <a:p>
            <a:r>
              <a:rPr lang="en-US"/>
              <a:t>Sprint Planning </a:t>
            </a:r>
            <a:br>
              <a:rPr lang="en-US"/>
            </a:br>
            <a:r>
              <a:rPr lang="en-US"/>
              <a:t>What can be done in this Sprint</a:t>
            </a:r>
          </a:p>
        </p:txBody>
      </p:sp>
    </p:spTree>
    <p:extLst>
      <p:ext uri="{BB962C8B-B14F-4D97-AF65-F5344CB8AC3E}">
        <p14:creationId xmlns:p14="http://schemas.microsoft.com/office/powerpoint/2010/main" val="2025864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a:t>Outcome</a:t>
            </a:r>
          </a:p>
          <a:p>
            <a:pPr lvl="1">
              <a:spcBef>
                <a:spcPts val="1000"/>
              </a:spcBef>
            </a:pPr>
            <a:r>
              <a:rPr lang="en-GB" b="1"/>
              <a:t>How</a:t>
            </a:r>
            <a:r>
              <a:rPr lang="en-GB"/>
              <a:t> will the work needed to be delivered in the Increment be achieved?</a:t>
            </a:r>
            <a:endParaRPr lang="en-US"/>
          </a:p>
          <a:p>
            <a:r>
              <a:rPr lang="en-US">
                <a:solidFill>
                  <a:srgbClr val="4A4E52"/>
                </a:solidFill>
              </a:rPr>
              <a:t>Sprint Backlog:</a:t>
            </a:r>
          </a:p>
          <a:p>
            <a:r>
              <a:rPr lang="en-US" b="0">
                <a:solidFill>
                  <a:srgbClr val="4A4E52"/>
                </a:solidFill>
              </a:rPr>
              <a:t>Product Backlog items selected and </a:t>
            </a:r>
          </a:p>
          <a:p>
            <a:r>
              <a:rPr lang="en-US" b="0">
                <a:solidFill>
                  <a:srgbClr val="4A4E52"/>
                </a:solidFill>
              </a:rPr>
              <a:t>Plan for delivering them as a self organizing team</a:t>
            </a:r>
          </a:p>
          <a:p>
            <a:endParaRPr lang="en-US"/>
          </a:p>
          <a:p>
            <a:endParaRPr lang="en-US" sz="500"/>
          </a:p>
          <a:p>
            <a:endParaRPr lang="en-US"/>
          </a:p>
          <a:p>
            <a:r>
              <a:rPr lang="en-US"/>
              <a:t>Common pitfalls</a:t>
            </a:r>
          </a:p>
          <a:p>
            <a:pPr lvl="1"/>
            <a:r>
              <a:rPr lang="en-US"/>
              <a:t>1st Item takes the longest to discuss</a:t>
            </a:r>
          </a:p>
          <a:p>
            <a:pPr lvl="1"/>
            <a:r>
              <a:rPr lang="en-US"/>
              <a:t>Not enough time for items to breakdown and estimate</a:t>
            </a:r>
          </a:p>
          <a:p>
            <a:endParaRPr lang="en-US" sz="1800"/>
          </a:p>
        </p:txBody>
      </p:sp>
      <p:sp>
        <p:nvSpPr>
          <p:cNvPr id="3" name="Content Placeholder 2"/>
          <p:cNvSpPr>
            <a:spLocks noGrp="1"/>
          </p:cNvSpPr>
          <p:nvPr>
            <p:ph idx="13"/>
          </p:nvPr>
        </p:nvSpPr>
        <p:spPr/>
        <p:txBody>
          <a:bodyPr>
            <a:normAutofit/>
          </a:bodyPr>
          <a:lstStyle/>
          <a:p>
            <a:r>
              <a:rPr lang="en-US"/>
              <a:t>Practices</a:t>
            </a:r>
          </a:p>
          <a:p>
            <a:r>
              <a:rPr lang="en-US">
                <a:solidFill>
                  <a:schemeClr val="tx1"/>
                </a:solidFill>
              </a:rPr>
              <a:t>Build Team</a:t>
            </a:r>
            <a:r>
              <a:rPr lang="en-US">
                <a:solidFill>
                  <a:srgbClr val="4A4E52"/>
                </a:solidFill>
              </a:rPr>
              <a:t>  </a:t>
            </a:r>
            <a:r>
              <a:rPr lang="en-US" b="0">
                <a:solidFill>
                  <a:srgbClr val="4A4E52"/>
                </a:solidFill>
              </a:rPr>
              <a:t>- </a:t>
            </a:r>
            <a:r>
              <a:rPr lang="en-US" b="0">
                <a:solidFill>
                  <a:schemeClr val="tx1"/>
                </a:solidFill>
              </a:rPr>
              <a:t>decides how it will build this functionality into a “Done” product </a:t>
            </a:r>
            <a:endParaRPr lang="en-US" b="0">
              <a:solidFill>
                <a:srgbClr val="4A4E52"/>
              </a:solidFill>
            </a:endParaRPr>
          </a:p>
          <a:p>
            <a:r>
              <a:rPr lang="en-US" b="0">
                <a:solidFill>
                  <a:srgbClr val="4A4E52"/>
                </a:solidFill>
              </a:rPr>
              <a:t>Task breakdown – units of one day or less</a:t>
            </a:r>
          </a:p>
          <a:p>
            <a:r>
              <a:rPr lang="en-US" b="0">
                <a:solidFill>
                  <a:srgbClr val="4A4E52"/>
                </a:solidFill>
              </a:rPr>
              <a:t>Enough work planned to forecast if can be done in the Sprint</a:t>
            </a:r>
          </a:p>
          <a:p>
            <a:r>
              <a:rPr lang="en-US" b="0">
                <a:solidFill>
                  <a:srgbClr val="4A4E52"/>
                </a:solidFill>
              </a:rPr>
              <a:t>May renegotiate the scope with the PO</a:t>
            </a:r>
          </a:p>
          <a:p>
            <a:r>
              <a:rPr lang="en-US">
                <a:solidFill>
                  <a:schemeClr val="tx1"/>
                </a:solidFill>
              </a:rPr>
              <a:t>Product Owner</a:t>
            </a:r>
            <a:r>
              <a:rPr lang="en-US">
                <a:solidFill>
                  <a:srgbClr val="4A4E52"/>
                </a:solidFill>
              </a:rPr>
              <a:t> </a:t>
            </a:r>
            <a:r>
              <a:rPr lang="en-US" b="0">
                <a:solidFill>
                  <a:srgbClr val="4A4E52"/>
                </a:solidFill>
              </a:rPr>
              <a:t>- Clarifies the selected Product Backlog items and makes tradeoffs</a:t>
            </a:r>
          </a:p>
          <a:p>
            <a:endParaRPr lang="en-US"/>
          </a:p>
          <a:p>
            <a:r>
              <a:rPr lang="en-US"/>
              <a:t>Attendants</a:t>
            </a:r>
          </a:p>
          <a:p>
            <a:pPr algn="just"/>
            <a:r>
              <a:rPr lang="en-US" b="0">
                <a:solidFill>
                  <a:schemeClr val="tx1"/>
                </a:solidFill>
              </a:rPr>
              <a:t>Build Team</a:t>
            </a:r>
          </a:p>
          <a:p>
            <a:r>
              <a:rPr lang="en-US" b="0">
                <a:solidFill>
                  <a:schemeClr val="tx1"/>
                </a:solidFill>
              </a:rPr>
              <a:t>Scrum Master </a:t>
            </a:r>
          </a:p>
          <a:p>
            <a:r>
              <a:rPr lang="en-US" b="0">
                <a:solidFill>
                  <a:schemeClr val="tx1"/>
                </a:solidFill>
              </a:rPr>
              <a:t>Product Owner(optional)</a:t>
            </a:r>
            <a:endParaRPr lang="en-US"/>
          </a:p>
          <a:p>
            <a:endParaRPr lang="en-US"/>
          </a:p>
          <a:p>
            <a:endParaRPr lang="en-US"/>
          </a:p>
          <a:p>
            <a:endParaRPr lang="en-US" sz="1800"/>
          </a:p>
          <a:p>
            <a:endParaRPr lang="en-US" sz="1800" b="0">
              <a:solidFill>
                <a:schemeClr val="tx1"/>
              </a:solidFill>
            </a:endParaRPr>
          </a:p>
          <a:p>
            <a:endParaRPr lang="en-US" sz="1800"/>
          </a:p>
        </p:txBody>
      </p:sp>
      <p:sp>
        <p:nvSpPr>
          <p:cNvPr id="4" name="Slide Number Placeholder 3"/>
          <p:cNvSpPr>
            <a:spLocks noGrp="1"/>
          </p:cNvSpPr>
          <p:nvPr>
            <p:ph type="sldNum" sz="quarter" idx="12"/>
          </p:nvPr>
        </p:nvSpPr>
        <p:spPr/>
        <p:txBody>
          <a:bodyPr/>
          <a:lstStyle/>
          <a:p>
            <a:r>
              <a:rPr lang="en-GB">
                <a:solidFill>
                  <a:srgbClr val="DC5D2A"/>
                </a:solidFill>
              </a:rPr>
              <a:t>QUALITY. PRODUCTIVITY. INNOVATION.</a:t>
            </a:r>
          </a:p>
        </p:txBody>
      </p:sp>
      <p:sp>
        <p:nvSpPr>
          <p:cNvPr id="5" name="Title 4"/>
          <p:cNvSpPr>
            <a:spLocks noGrp="1"/>
          </p:cNvSpPr>
          <p:nvPr>
            <p:ph type="title"/>
          </p:nvPr>
        </p:nvSpPr>
        <p:spPr/>
        <p:txBody>
          <a:bodyPr/>
          <a:lstStyle/>
          <a:p>
            <a:r>
              <a:rPr lang="en-US"/>
              <a:t>Sprint Planning </a:t>
            </a:r>
            <a:br>
              <a:rPr lang="en-US"/>
            </a:br>
            <a:r>
              <a:rPr lang="en-US"/>
              <a:t>How will the chosen work get done?</a:t>
            </a:r>
          </a:p>
        </p:txBody>
      </p:sp>
    </p:spTree>
    <p:extLst>
      <p:ext uri="{BB962C8B-B14F-4D97-AF65-F5344CB8AC3E}">
        <p14:creationId xmlns:p14="http://schemas.microsoft.com/office/powerpoint/2010/main" val="4175632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1800" b="0"/>
              <a:t>HOW</a:t>
            </a:r>
          </a:p>
          <a:p>
            <a:r>
              <a:rPr lang="en-US" sz="1800" b="0">
                <a:solidFill>
                  <a:schemeClr val="tx1"/>
                </a:solidFill>
              </a:rPr>
              <a:t>written collaboratively by the team and the PO</a:t>
            </a:r>
          </a:p>
          <a:p>
            <a:r>
              <a:rPr lang="en-US" sz="1800" b="0">
                <a:solidFill>
                  <a:schemeClr val="tx1"/>
                </a:solidFill>
              </a:rPr>
              <a:t>the Sprint Goal is an objective that will be met within the Sprint through the implementation of the Sprint Backlog, and it provides guidance to the team on why it is building the Increment</a:t>
            </a:r>
          </a:p>
          <a:p>
            <a:endParaRPr lang="en-US" sz="2000" b="0">
              <a:solidFill>
                <a:schemeClr val="tx1"/>
              </a:solidFill>
            </a:endParaRPr>
          </a:p>
          <a:p>
            <a:r>
              <a:rPr lang="en-US" sz="1800" b="0"/>
              <a:t>TRANSPARENCY</a:t>
            </a:r>
          </a:p>
          <a:p>
            <a:r>
              <a:rPr lang="en-US" sz="1800" b="0">
                <a:solidFill>
                  <a:schemeClr val="tx1"/>
                </a:solidFill>
              </a:rPr>
              <a:t>it allows flexibility during the Sprint; not all User Stories must be completed to achieve the Sprint Goal </a:t>
            </a:r>
          </a:p>
          <a:p>
            <a:endParaRPr lang="en-US" sz="1800" b="0">
              <a:solidFill>
                <a:schemeClr val="tx1"/>
              </a:solidFill>
            </a:endParaRPr>
          </a:p>
          <a:p>
            <a:endParaRPr lang="en-US"/>
          </a:p>
        </p:txBody>
      </p:sp>
      <p:sp>
        <p:nvSpPr>
          <p:cNvPr id="5" name="Content Placeholder 4"/>
          <p:cNvSpPr>
            <a:spLocks noGrp="1"/>
          </p:cNvSpPr>
          <p:nvPr>
            <p:ph idx="13"/>
          </p:nvPr>
        </p:nvSpPr>
        <p:spPr/>
        <p:txBody>
          <a:bodyPr/>
          <a:lstStyle/>
          <a:p>
            <a:r>
              <a:rPr lang="en-US" sz="1800" b="0"/>
              <a:t>WHY</a:t>
            </a:r>
          </a:p>
          <a:p>
            <a:r>
              <a:rPr lang="en-US" sz="1800" b="0">
                <a:solidFill>
                  <a:schemeClr val="tx1"/>
                </a:solidFill>
              </a:rPr>
              <a:t>to help the team to keep focus on what adds business value to the product at the end of the Sprint </a:t>
            </a:r>
          </a:p>
          <a:p>
            <a:r>
              <a:rPr lang="en-US" sz="1800" b="0">
                <a:solidFill>
                  <a:schemeClr val="tx1"/>
                </a:solidFill>
              </a:rPr>
              <a:t>to ensure that everyone moves in the same direction during the Sprint </a:t>
            </a:r>
          </a:p>
          <a:p>
            <a:endParaRPr lang="en-US" sz="1800"/>
          </a:p>
          <a:p>
            <a:endParaRPr lang="en-US" sz="1800"/>
          </a:p>
          <a:p>
            <a:r>
              <a:rPr lang="en-US" sz="1800" b="0"/>
              <a:t>WHAT</a:t>
            </a:r>
          </a:p>
          <a:p>
            <a:r>
              <a:rPr lang="en-US" sz="1800" b="0">
                <a:solidFill>
                  <a:schemeClr val="tx1"/>
                </a:solidFill>
              </a:rPr>
              <a:t>short, one- or two-sentence, description of what the team plans to achieve during the Sprint </a:t>
            </a:r>
          </a:p>
          <a:p>
            <a:r>
              <a:rPr lang="en-US" sz="1800" b="0">
                <a:solidFill>
                  <a:schemeClr val="tx1"/>
                </a:solidFill>
              </a:rPr>
              <a:t>A Sprint Goal summarizes the desired outcome of an iteration </a:t>
            </a:r>
          </a:p>
          <a:p>
            <a:endParaRPr lang="en-US"/>
          </a:p>
        </p:txBody>
      </p:sp>
      <p:sp>
        <p:nvSpPr>
          <p:cNvPr id="3" name="Slide Number Placeholder 2"/>
          <p:cNvSpPr>
            <a:spLocks noGrp="1"/>
          </p:cNvSpPr>
          <p:nvPr>
            <p:ph type="sldNum" sz="quarter" idx="12"/>
          </p:nvPr>
        </p:nvSpPr>
        <p:spPr/>
        <p:txBody>
          <a:bodyPr/>
          <a:lstStyle/>
          <a:p>
            <a:r>
              <a:rPr lang="en-GB">
                <a:solidFill>
                  <a:srgbClr val="DC5D2A"/>
                </a:solidFill>
              </a:rPr>
              <a:t>QUALITY. PRODUCTIVITY. INNOVATION.</a:t>
            </a:r>
          </a:p>
        </p:txBody>
      </p:sp>
      <p:sp>
        <p:nvSpPr>
          <p:cNvPr id="2" name="Title 1"/>
          <p:cNvSpPr>
            <a:spLocks noGrp="1"/>
          </p:cNvSpPr>
          <p:nvPr>
            <p:ph type="title"/>
          </p:nvPr>
        </p:nvSpPr>
        <p:spPr/>
        <p:txBody>
          <a:bodyPr/>
          <a:lstStyle/>
          <a:p>
            <a:r>
              <a:rPr lang="en-US"/>
              <a:t>Sprint Goal</a:t>
            </a:r>
          </a:p>
        </p:txBody>
      </p:sp>
      <p:pic>
        <p:nvPicPr>
          <p:cNvPr id="6" name="Picture 5"/>
          <p:cNvPicPr>
            <a:picLocks noChangeAspect="1"/>
          </p:cNvPicPr>
          <p:nvPr/>
        </p:nvPicPr>
        <p:blipFill>
          <a:blip r:embed="rId3"/>
          <a:stretch>
            <a:fillRect/>
          </a:stretch>
        </p:blipFill>
        <p:spPr>
          <a:xfrm>
            <a:off x="1273542" y="5783996"/>
            <a:ext cx="4266667" cy="9238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7989" y="4875401"/>
            <a:ext cx="3510261" cy="1532319"/>
          </a:xfrm>
          <a:prstGeom prst="rect">
            <a:avLst/>
          </a:prstGeom>
        </p:spPr>
      </p:pic>
    </p:spTree>
    <p:extLst>
      <p:ext uri="{BB962C8B-B14F-4D97-AF65-F5344CB8AC3E}">
        <p14:creationId xmlns:p14="http://schemas.microsoft.com/office/powerpoint/2010/main" val="3995700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normAutofit lnSpcReduction="10000"/>
          </a:bodyPr>
          <a:lstStyle/>
          <a:p>
            <a:r>
              <a:rPr lang="en-US">
                <a:solidFill>
                  <a:schemeClr val="tx1"/>
                </a:solidFill>
              </a:rPr>
              <a:t>Intro</a:t>
            </a:r>
          </a:p>
          <a:p>
            <a:r>
              <a:rPr lang="en-US"/>
              <a:t>Team</a:t>
            </a:r>
          </a:p>
          <a:p>
            <a:r>
              <a:rPr lang="en-US">
                <a:solidFill>
                  <a:srgbClr val="C00000"/>
                </a:solidFill>
              </a:rPr>
              <a:t>Ceremonies</a:t>
            </a:r>
          </a:p>
          <a:p>
            <a:pPr lvl="2"/>
            <a:r>
              <a:rPr lang="en-US"/>
              <a:t>Sprint Planning</a:t>
            </a:r>
          </a:p>
          <a:p>
            <a:pPr lvl="2"/>
            <a:r>
              <a:rPr lang="en-US">
                <a:solidFill>
                  <a:srgbClr val="C00000"/>
                </a:solidFill>
              </a:rPr>
              <a:t>Backlog Refinement</a:t>
            </a:r>
          </a:p>
          <a:p>
            <a:pPr lvl="2"/>
            <a:r>
              <a:rPr lang="en-US"/>
              <a:t>Daily Scrum</a:t>
            </a:r>
          </a:p>
          <a:p>
            <a:pPr lvl="2"/>
            <a:r>
              <a:rPr lang="en-US"/>
              <a:t>Sprint Review</a:t>
            </a:r>
          </a:p>
          <a:p>
            <a:pPr lvl="2"/>
            <a:r>
              <a:rPr lang="en-US"/>
              <a:t>Sprint Retrospective</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1053877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06230" y="2097146"/>
            <a:ext cx="5192712" cy="2167050"/>
          </a:xfrm>
        </p:spPr>
      </p:pic>
      <p:sp>
        <p:nvSpPr>
          <p:cNvPr id="7" name="Content Placeholder 6"/>
          <p:cNvSpPr>
            <a:spLocks noGrp="1"/>
          </p:cNvSpPr>
          <p:nvPr>
            <p:ph idx="13"/>
          </p:nvPr>
        </p:nvSpPr>
        <p:spPr/>
        <p:txBody>
          <a:bodyPr>
            <a:normAutofit lnSpcReduction="10000"/>
          </a:bodyPr>
          <a:lstStyle/>
          <a:p>
            <a:r>
              <a:rPr lang="en-US"/>
              <a:t>The process of adding detail, estimates, and prioritize items in the Product Backlog</a:t>
            </a:r>
          </a:p>
          <a:p>
            <a:endParaRPr lang="en-US" b="0">
              <a:solidFill>
                <a:schemeClr val="tx1"/>
              </a:solidFill>
            </a:endParaRPr>
          </a:p>
          <a:p>
            <a:r>
              <a:rPr lang="en-US" b="0">
                <a:solidFill>
                  <a:schemeClr val="tx1"/>
                </a:solidFill>
              </a:rPr>
              <a:t>To help the Product Owner get the top of the Product Backlog ready for the next Sprint Planning meeting</a:t>
            </a:r>
          </a:p>
          <a:p>
            <a:endParaRPr lang="en-US" b="0">
              <a:solidFill>
                <a:schemeClr val="tx1"/>
              </a:solidFill>
            </a:endParaRPr>
          </a:p>
          <a:p>
            <a:r>
              <a:rPr lang="en-US" b="0">
                <a:solidFill>
                  <a:schemeClr val="tx1"/>
                </a:solidFill>
              </a:rPr>
              <a:t>To help Product Owner to have a better estimation of the work to be done.  Help him to have a Release Plan.</a:t>
            </a:r>
          </a:p>
          <a:p>
            <a:endParaRPr lang="en-US" b="0">
              <a:solidFill>
                <a:schemeClr val="tx1"/>
              </a:solidFill>
            </a:endParaRPr>
          </a:p>
          <a:p>
            <a:r>
              <a:rPr lang="en-US" b="0">
                <a:solidFill>
                  <a:schemeClr val="tx1"/>
                </a:solidFill>
              </a:rPr>
              <a:t>Have enough clarity for the next pieces of work so that we can plan the next sprint and eliminate waste</a:t>
            </a:r>
          </a:p>
          <a:p>
            <a:endParaRPr lang="en-US" b="0">
              <a:solidFill>
                <a:schemeClr val="tx1"/>
              </a:solidFill>
            </a:endParaRPr>
          </a:p>
          <a:p>
            <a:r>
              <a:rPr lang="en-US" b="0">
                <a:solidFill>
                  <a:schemeClr val="tx1"/>
                </a:solidFill>
              </a:rPr>
              <a:t>The goal is to create Product Backlog items that meet the Definition of Ready </a:t>
            </a:r>
          </a:p>
          <a:p>
            <a:endParaRPr lang="en-US" b="0">
              <a:solidFill>
                <a:schemeClr val="tx1"/>
              </a:solidFill>
            </a:endParaRPr>
          </a:p>
          <a:p>
            <a:r>
              <a:rPr lang="en-US" b="0">
                <a:solidFill>
                  <a:schemeClr val="tx1"/>
                </a:solidFill>
              </a:rPr>
              <a:t>Create stories that are Independent, Negotiable, Valuable, Estimable, Small, Testable</a:t>
            </a:r>
          </a:p>
        </p:txBody>
      </p:sp>
      <p:sp>
        <p:nvSpPr>
          <p:cNvPr id="3" name="Slide Number Placeholder 2"/>
          <p:cNvSpPr>
            <a:spLocks noGrp="1"/>
          </p:cNvSpPr>
          <p:nvPr>
            <p:ph type="sldNum" sz="quarter" idx="12"/>
          </p:nvPr>
        </p:nvSpPr>
        <p:spPr/>
        <p:txBody>
          <a:bodyPr/>
          <a:lstStyle/>
          <a:p>
            <a:r>
              <a:rPr lang="en-GB">
                <a:solidFill>
                  <a:srgbClr val="DC5D2A"/>
                </a:solidFill>
              </a:rPr>
              <a:t>QUALITY. PRODUCTIVITY. INNOVATION</a:t>
            </a:r>
            <a:r>
              <a:rPr lang="en-GB"/>
              <a:t>.</a:t>
            </a:r>
          </a:p>
        </p:txBody>
      </p:sp>
      <p:sp>
        <p:nvSpPr>
          <p:cNvPr id="5" name="Title 4"/>
          <p:cNvSpPr>
            <a:spLocks noGrp="1"/>
          </p:cNvSpPr>
          <p:nvPr>
            <p:ph type="title"/>
          </p:nvPr>
        </p:nvSpPr>
        <p:spPr/>
        <p:txBody>
          <a:bodyPr/>
          <a:lstStyle/>
          <a:p>
            <a:r>
              <a:rPr lang="en-US"/>
              <a:t>Backlog Refinement -  Why</a:t>
            </a:r>
          </a:p>
        </p:txBody>
      </p:sp>
      <p:sp>
        <p:nvSpPr>
          <p:cNvPr id="2" name="TextBox 1"/>
          <p:cNvSpPr txBox="1"/>
          <p:nvPr/>
        </p:nvSpPr>
        <p:spPr>
          <a:xfrm>
            <a:off x="6306230" y="4657107"/>
            <a:ext cx="4813818" cy="646331"/>
          </a:xfrm>
          <a:prstGeom prst="rect">
            <a:avLst/>
          </a:prstGeom>
          <a:noFill/>
        </p:spPr>
        <p:txBody>
          <a:bodyPr wrap="none" rtlCol="0">
            <a:spAutoFit/>
          </a:bodyPr>
          <a:lstStyle/>
          <a:p>
            <a:r>
              <a:rPr lang="en-US"/>
              <a:t>Refinement usually consumes no more than 10% </a:t>
            </a:r>
          </a:p>
          <a:p>
            <a:r>
              <a:rPr lang="en-US"/>
              <a:t>of the capacity of the Build Team</a:t>
            </a:r>
          </a:p>
        </p:txBody>
      </p:sp>
    </p:spTree>
    <p:extLst>
      <p:ext uri="{BB962C8B-B14F-4D97-AF65-F5344CB8AC3E}">
        <p14:creationId xmlns:p14="http://schemas.microsoft.com/office/powerpoint/2010/main" val="376917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a:t>Outcome</a:t>
            </a:r>
          </a:p>
          <a:p>
            <a:r>
              <a:rPr lang="en-US" b="0">
                <a:solidFill>
                  <a:schemeClr val="tx1"/>
                </a:solidFill>
              </a:rPr>
              <a:t>Backlog prepared for the future Sprint Planning meeting</a:t>
            </a:r>
          </a:p>
          <a:p>
            <a:endParaRPr lang="en-US"/>
          </a:p>
          <a:p>
            <a:r>
              <a:rPr lang="en-US"/>
              <a:t>Advices</a:t>
            </a:r>
          </a:p>
          <a:p>
            <a:pPr>
              <a:buClr>
                <a:srgbClr val="81ADB5"/>
              </a:buClr>
            </a:pPr>
            <a:r>
              <a:rPr lang="en-US" b="0">
                <a:solidFill>
                  <a:schemeClr val="tx1"/>
                </a:solidFill>
              </a:rPr>
              <a:t>Consumes up to 10% of the capacity of the Build Team</a:t>
            </a:r>
          </a:p>
          <a:p>
            <a:pPr>
              <a:buClr>
                <a:srgbClr val="81ADB5"/>
              </a:buClr>
            </a:pPr>
            <a:r>
              <a:rPr lang="en-US" b="0">
                <a:solidFill>
                  <a:schemeClr val="tx1"/>
                </a:solidFill>
              </a:rPr>
              <a:t>Happens once or twice a week to review the backlog</a:t>
            </a:r>
          </a:p>
          <a:p>
            <a:pPr>
              <a:buClr>
                <a:srgbClr val="81ADB5"/>
              </a:buClr>
            </a:pPr>
            <a:r>
              <a:rPr lang="en-US" b="0">
                <a:solidFill>
                  <a:schemeClr val="tx1"/>
                </a:solidFill>
              </a:rPr>
              <a:t>A well formed Product Backlog item is no bigger than one quarter of a Sprint</a:t>
            </a:r>
            <a:endParaRPr lang="en-US" sz="1800" b="0">
              <a:solidFill>
                <a:schemeClr val="tx1"/>
              </a:solidFill>
            </a:endParaRPr>
          </a:p>
        </p:txBody>
      </p:sp>
      <p:sp>
        <p:nvSpPr>
          <p:cNvPr id="3" name="Content Placeholder 2"/>
          <p:cNvSpPr>
            <a:spLocks noGrp="1"/>
          </p:cNvSpPr>
          <p:nvPr>
            <p:ph idx="13"/>
          </p:nvPr>
        </p:nvSpPr>
        <p:spPr/>
        <p:txBody>
          <a:bodyPr>
            <a:noAutofit/>
          </a:bodyPr>
          <a:lstStyle/>
          <a:p>
            <a:r>
              <a:rPr lang="en-US"/>
              <a:t>Practices</a:t>
            </a:r>
          </a:p>
          <a:p>
            <a:pPr>
              <a:buClr>
                <a:srgbClr val="81ADB5"/>
              </a:buClr>
            </a:pPr>
            <a:r>
              <a:rPr lang="en-US" b="0">
                <a:solidFill>
                  <a:schemeClr val="tx1"/>
                </a:solidFill>
              </a:rPr>
              <a:t>Responsibility of the entire team to establish the </a:t>
            </a:r>
            <a:r>
              <a:rPr lang="en-US" b="0" err="1">
                <a:solidFill>
                  <a:schemeClr val="tx1"/>
                </a:solidFill>
              </a:rPr>
              <a:t>DoR</a:t>
            </a:r>
            <a:r>
              <a:rPr lang="en-US" b="0">
                <a:solidFill>
                  <a:schemeClr val="tx1"/>
                </a:solidFill>
              </a:rPr>
              <a:t>; the point when a US makes sense</a:t>
            </a:r>
          </a:p>
          <a:p>
            <a:pPr>
              <a:buClr>
                <a:srgbClr val="81ADB5"/>
              </a:buClr>
            </a:pPr>
            <a:r>
              <a:rPr lang="en-US" b="0">
                <a:solidFill>
                  <a:schemeClr val="tx1"/>
                </a:solidFill>
              </a:rPr>
              <a:t>US: 3C's: card, collaboration, confirmation</a:t>
            </a:r>
          </a:p>
          <a:p>
            <a:pPr>
              <a:buClr>
                <a:srgbClr val="81ADB5"/>
              </a:buClr>
            </a:pPr>
            <a:r>
              <a:rPr lang="en-US" b="0">
                <a:solidFill>
                  <a:schemeClr val="tx1"/>
                </a:solidFill>
              </a:rPr>
              <a:t>The high-priority stories are prepared for the future Sprint Planning  meeting, being  split, additional details added and refined to meet the Definition of Ready. </a:t>
            </a:r>
          </a:p>
          <a:p>
            <a:pPr>
              <a:buClr>
                <a:srgbClr val="81ADB5"/>
              </a:buClr>
            </a:pPr>
            <a:r>
              <a:rPr lang="en-US" b="0">
                <a:solidFill>
                  <a:schemeClr val="tx1"/>
                </a:solidFill>
              </a:rPr>
              <a:t>Build Team is responsible for estimating effort</a:t>
            </a:r>
          </a:p>
          <a:p>
            <a:pPr>
              <a:buClr>
                <a:srgbClr val="81ADB5"/>
              </a:buClr>
            </a:pPr>
            <a:r>
              <a:rPr lang="en-US" b="0">
                <a:solidFill>
                  <a:schemeClr val="tx1"/>
                </a:solidFill>
              </a:rPr>
              <a:t>R</a:t>
            </a:r>
            <a:r>
              <a:rPr lang="ro-RO" b="0">
                <a:solidFill>
                  <a:schemeClr val="tx1"/>
                </a:solidFill>
              </a:rPr>
              <a:t>eorder backlog items</a:t>
            </a:r>
            <a:endParaRPr lang="en-US" b="0">
              <a:solidFill>
                <a:schemeClr val="tx1"/>
              </a:solidFill>
            </a:endParaRPr>
          </a:p>
          <a:p>
            <a:pPr>
              <a:buClr>
                <a:srgbClr val="81ADB5"/>
              </a:buClr>
            </a:pPr>
            <a:r>
              <a:rPr lang="en-US" b="0">
                <a:solidFill>
                  <a:schemeClr val="tx1"/>
                </a:solidFill>
              </a:rPr>
              <a:t>Clarification of requirements </a:t>
            </a:r>
          </a:p>
          <a:p>
            <a:pPr>
              <a:buClr>
                <a:srgbClr val="81ADB5"/>
              </a:buClr>
            </a:pPr>
            <a:endParaRPr lang="en-US" b="0">
              <a:solidFill>
                <a:schemeClr val="tx1"/>
              </a:solidFill>
            </a:endParaRPr>
          </a:p>
          <a:p>
            <a:r>
              <a:rPr lang="en-US"/>
              <a:t>Attendants</a:t>
            </a:r>
          </a:p>
          <a:p>
            <a:r>
              <a:rPr lang="en-US" b="0">
                <a:solidFill>
                  <a:schemeClr val="tx1"/>
                </a:solidFill>
              </a:rPr>
              <a:t>Product Owner      Build Team</a:t>
            </a:r>
          </a:p>
          <a:p>
            <a:r>
              <a:rPr lang="en-US" b="0">
                <a:solidFill>
                  <a:schemeClr val="tx1"/>
                </a:solidFill>
              </a:rPr>
              <a:t>Scrum Master</a:t>
            </a:r>
          </a:p>
          <a:p>
            <a:pPr>
              <a:buClr>
                <a:srgbClr val="81ADB5"/>
              </a:buClr>
            </a:pPr>
            <a:endParaRPr lang="en-US" b="0">
              <a:solidFill>
                <a:schemeClr val="tx1"/>
              </a:solidFill>
            </a:endParaRPr>
          </a:p>
        </p:txBody>
      </p:sp>
      <p:sp>
        <p:nvSpPr>
          <p:cNvPr id="4" name="Slide Number Placeholder 3"/>
          <p:cNvSpPr>
            <a:spLocks noGrp="1"/>
          </p:cNvSpPr>
          <p:nvPr>
            <p:ph type="sldNum" sz="quarter" idx="12"/>
          </p:nvPr>
        </p:nvSpPr>
        <p:spPr/>
        <p:txBody>
          <a:bodyPr/>
          <a:lstStyle/>
          <a:p>
            <a:r>
              <a:rPr lang="en-GB">
                <a:solidFill>
                  <a:srgbClr val="DC5D2A"/>
                </a:solidFill>
              </a:rPr>
              <a:t>QUALITY. PRODUCTIVITY. INNOVATION.</a:t>
            </a:r>
          </a:p>
        </p:txBody>
      </p:sp>
      <p:sp>
        <p:nvSpPr>
          <p:cNvPr id="5" name="Title 4"/>
          <p:cNvSpPr>
            <a:spLocks noGrp="1"/>
          </p:cNvSpPr>
          <p:nvPr>
            <p:ph type="title"/>
          </p:nvPr>
        </p:nvSpPr>
        <p:spPr/>
        <p:txBody>
          <a:bodyPr/>
          <a:lstStyle/>
          <a:p>
            <a:r>
              <a:rPr lang="en-US"/>
              <a:t>Backlog Refinement - How</a:t>
            </a:r>
          </a:p>
        </p:txBody>
      </p:sp>
    </p:spTree>
    <p:extLst>
      <p:ext uri="{BB962C8B-B14F-4D97-AF65-F5344CB8AC3E}">
        <p14:creationId xmlns:p14="http://schemas.microsoft.com/office/powerpoint/2010/main" val="2230492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normAutofit lnSpcReduction="10000"/>
          </a:bodyPr>
          <a:lstStyle/>
          <a:p>
            <a:r>
              <a:rPr lang="en-US">
                <a:solidFill>
                  <a:schemeClr val="tx1"/>
                </a:solidFill>
              </a:rPr>
              <a:t>Intro</a:t>
            </a:r>
          </a:p>
          <a:p>
            <a:r>
              <a:rPr lang="en-US"/>
              <a:t>Team</a:t>
            </a:r>
          </a:p>
          <a:p>
            <a:r>
              <a:rPr lang="en-US">
                <a:solidFill>
                  <a:srgbClr val="C00000"/>
                </a:solidFill>
              </a:rPr>
              <a:t>Ceremonies</a:t>
            </a:r>
          </a:p>
          <a:p>
            <a:pPr lvl="2"/>
            <a:r>
              <a:rPr lang="en-US"/>
              <a:t>Sprint Planning</a:t>
            </a:r>
          </a:p>
          <a:p>
            <a:pPr lvl="2"/>
            <a:r>
              <a:rPr lang="en-US"/>
              <a:t>Backlog Refinement</a:t>
            </a:r>
          </a:p>
          <a:p>
            <a:pPr lvl="2"/>
            <a:r>
              <a:rPr lang="en-US">
                <a:solidFill>
                  <a:srgbClr val="C00000"/>
                </a:solidFill>
              </a:rPr>
              <a:t>Daily Scrum</a:t>
            </a:r>
          </a:p>
          <a:p>
            <a:pPr lvl="2"/>
            <a:r>
              <a:rPr lang="en-US"/>
              <a:t>Sprint Review</a:t>
            </a:r>
          </a:p>
          <a:p>
            <a:pPr lvl="2"/>
            <a:r>
              <a:rPr lang="en-US"/>
              <a:t>Sprint Retrospective</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2412939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lstStyle/>
          <a:p>
            <a:r>
              <a:rPr lang="en-US">
                <a:solidFill>
                  <a:srgbClr val="C00000"/>
                </a:solidFill>
              </a:rPr>
              <a:t>Intro</a:t>
            </a:r>
          </a:p>
          <a:p>
            <a:pPr lvl="2"/>
            <a:r>
              <a:rPr lang="en-US">
                <a:solidFill>
                  <a:srgbClr val="C00000"/>
                </a:solidFill>
              </a:rPr>
              <a:t>Traditional vs Scrum/Agile</a:t>
            </a:r>
          </a:p>
          <a:p>
            <a:pPr lvl="2"/>
            <a:r>
              <a:rPr lang="en-US"/>
              <a:t>Scrum history</a:t>
            </a:r>
          </a:p>
          <a:p>
            <a:pPr lvl="2"/>
            <a:r>
              <a:rPr lang="en-US"/>
              <a:t>Is more than Scrum</a:t>
            </a:r>
          </a:p>
          <a:p>
            <a:r>
              <a:rPr lang="en-US"/>
              <a:t>Team</a:t>
            </a:r>
          </a:p>
          <a:p>
            <a:r>
              <a:rPr lang="en-US"/>
              <a:t>Ceremonies</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1002928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3"/>
          </p:nvPr>
        </p:nvSpPr>
        <p:spPr/>
        <p:txBody>
          <a:bodyPr>
            <a:normAutofit lnSpcReduction="10000"/>
          </a:bodyPr>
          <a:lstStyle/>
          <a:p>
            <a:pPr lvl="0">
              <a:lnSpc>
                <a:spcPct val="110000"/>
              </a:lnSpc>
              <a:spcBef>
                <a:spcPts val="0"/>
              </a:spcBef>
            </a:pPr>
            <a:r>
              <a:rPr lang="en-US" b="0">
                <a:solidFill>
                  <a:srgbClr val="4A4E52"/>
                </a:solidFill>
              </a:rPr>
              <a:t>An opportunity when build team meets to discuss their progress against the plan</a:t>
            </a:r>
          </a:p>
          <a:p>
            <a:pPr lvl="0">
              <a:lnSpc>
                <a:spcPct val="110000"/>
              </a:lnSpc>
              <a:spcBef>
                <a:spcPts val="0"/>
              </a:spcBef>
            </a:pPr>
            <a:endParaRPr lang="en-US" b="0">
              <a:solidFill>
                <a:srgbClr val="4A4E52"/>
              </a:solidFill>
            </a:endParaRPr>
          </a:p>
          <a:p>
            <a:pPr lvl="0">
              <a:lnSpc>
                <a:spcPct val="110000"/>
              </a:lnSpc>
              <a:spcBef>
                <a:spcPts val="0"/>
              </a:spcBef>
            </a:pPr>
            <a:r>
              <a:rPr lang="en-US" b="0">
                <a:solidFill>
                  <a:srgbClr val="4A4E52"/>
                </a:solidFill>
              </a:rPr>
              <a:t>To obtain understanding of what work has been done and what work remains</a:t>
            </a:r>
          </a:p>
          <a:p>
            <a:pPr lvl="0">
              <a:lnSpc>
                <a:spcPct val="110000"/>
              </a:lnSpc>
              <a:spcBef>
                <a:spcPts val="0"/>
              </a:spcBef>
            </a:pPr>
            <a:endParaRPr lang="en-US" b="0">
              <a:solidFill>
                <a:srgbClr val="4A4E52"/>
              </a:solidFill>
            </a:endParaRPr>
          </a:p>
          <a:p>
            <a:pPr lvl="0">
              <a:lnSpc>
                <a:spcPct val="110000"/>
              </a:lnSpc>
              <a:spcBef>
                <a:spcPts val="0"/>
              </a:spcBef>
            </a:pPr>
            <a:r>
              <a:rPr lang="en-US" b="0">
                <a:solidFill>
                  <a:srgbClr val="4A4E52"/>
                </a:solidFill>
              </a:rPr>
              <a:t>To adjust the plan and the work in order to meet the Sprint Goal and complete Sprint Backlog items</a:t>
            </a:r>
          </a:p>
          <a:p>
            <a:pPr marL="285750" lvl="0" indent="-285750">
              <a:lnSpc>
                <a:spcPct val="110000"/>
              </a:lnSpc>
              <a:spcBef>
                <a:spcPts val="0"/>
              </a:spcBef>
              <a:buFont typeface="Arial" panose="020B0604020202020204" pitchFamily="34" charset="0"/>
              <a:buChar char="•"/>
            </a:pPr>
            <a:endParaRPr lang="en-US" b="0">
              <a:solidFill>
                <a:srgbClr val="4A4E52"/>
              </a:solidFill>
            </a:endParaRPr>
          </a:p>
          <a:p>
            <a:pPr lvl="0">
              <a:lnSpc>
                <a:spcPct val="110000"/>
              </a:lnSpc>
              <a:spcBef>
                <a:spcPts val="0"/>
              </a:spcBef>
            </a:pPr>
            <a:r>
              <a:rPr lang="en-US" b="0">
                <a:solidFill>
                  <a:srgbClr val="4A4E52"/>
                </a:solidFill>
              </a:rPr>
              <a:t>Identify impediments to development for removal </a:t>
            </a:r>
          </a:p>
          <a:p>
            <a:pPr lvl="0">
              <a:lnSpc>
                <a:spcPct val="110000"/>
              </a:lnSpc>
              <a:spcBef>
                <a:spcPts val="0"/>
              </a:spcBef>
            </a:pPr>
            <a:endParaRPr lang="en-GB" b="0">
              <a:solidFill>
                <a:srgbClr val="4A4E52"/>
              </a:solidFill>
            </a:endParaRPr>
          </a:p>
          <a:p>
            <a:pPr lvl="0">
              <a:lnSpc>
                <a:spcPct val="110000"/>
              </a:lnSpc>
              <a:spcBef>
                <a:spcPts val="0"/>
              </a:spcBef>
            </a:pPr>
            <a:r>
              <a:rPr lang="en-GB" b="0">
                <a:solidFill>
                  <a:srgbClr val="4A4E52"/>
                </a:solidFill>
              </a:rPr>
              <a:t>Improve communications</a:t>
            </a:r>
          </a:p>
          <a:p>
            <a:pPr lvl="0">
              <a:lnSpc>
                <a:spcPct val="110000"/>
              </a:lnSpc>
              <a:spcBef>
                <a:spcPts val="0"/>
              </a:spcBef>
            </a:pPr>
            <a:endParaRPr lang="en-US" b="0">
              <a:solidFill>
                <a:srgbClr val="4A4E52"/>
              </a:solidFill>
            </a:endParaRPr>
          </a:p>
          <a:p>
            <a:pPr lvl="0">
              <a:lnSpc>
                <a:spcPct val="110000"/>
              </a:lnSpc>
              <a:spcBef>
                <a:spcPts val="0"/>
              </a:spcBef>
            </a:pPr>
            <a:r>
              <a:rPr lang="en-US" b="0">
                <a:solidFill>
                  <a:srgbClr val="4A4E52"/>
                </a:solidFill>
              </a:rPr>
              <a:t>E</a:t>
            </a:r>
            <a:r>
              <a:rPr lang="ro-RO" b="0">
                <a:solidFill>
                  <a:srgbClr val="4A4E52"/>
                </a:solidFill>
              </a:rPr>
              <a:t>liminate other meetings </a:t>
            </a:r>
          </a:p>
          <a:p>
            <a:pPr lvl="0">
              <a:lnSpc>
                <a:spcPct val="110000"/>
              </a:lnSpc>
              <a:spcBef>
                <a:spcPts val="0"/>
              </a:spcBef>
            </a:pPr>
            <a:endParaRPr lang="en-US" b="0">
              <a:solidFill>
                <a:srgbClr val="4A4E52"/>
              </a:solidFill>
            </a:endParaRPr>
          </a:p>
          <a:p>
            <a:pPr lvl="0">
              <a:lnSpc>
                <a:spcPct val="110000"/>
              </a:lnSpc>
              <a:spcBef>
                <a:spcPts val="0"/>
              </a:spcBef>
            </a:pPr>
            <a:r>
              <a:rPr lang="en-US" b="0">
                <a:solidFill>
                  <a:srgbClr val="4A4E52"/>
                </a:solidFill>
              </a:rPr>
              <a:t>Highlight and promote quick decision-making </a:t>
            </a:r>
          </a:p>
          <a:p>
            <a:pPr lvl="0">
              <a:lnSpc>
                <a:spcPct val="110000"/>
              </a:lnSpc>
              <a:spcBef>
                <a:spcPts val="0"/>
              </a:spcBef>
            </a:pPr>
            <a:endParaRPr lang="en-US" b="0">
              <a:solidFill>
                <a:srgbClr val="4A4E52"/>
              </a:solidFill>
            </a:endParaRPr>
          </a:p>
          <a:p>
            <a:pPr lvl="0">
              <a:lnSpc>
                <a:spcPct val="110000"/>
              </a:lnSpc>
              <a:spcBef>
                <a:spcPts val="0"/>
              </a:spcBef>
            </a:pPr>
            <a:r>
              <a:rPr lang="en-US" b="0">
                <a:solidFill>
                  <a:srgbClr val="4A4E52"/>
                </a:solidFill>
              </a:rPr>
              <a:t>Improve Build Team’s level of knowledge</a:t>
            </a:r>
          </a:p>
          <a:p>
            <a:endParaRPr lang="en-US"/>
          </a:p>
        </p:txBody>
      </p:sp>
      <p:sp>
        <p:nvSpPr>
          <p:cNvPr id="3" name="Slide Number Placeholder 2"/>
          <p:cNvSpPr>
            <a:spLocks noGrp="1"/>
          </p:cNvSpPr>
          <p:nvPr>
            <p:ph type="sldNum" sz="quarter" idx="12"/>
          </p:nvPr>
        </p:nvSpPr>
        <p:spPr/>
        <p:txBody>
          <a:bodyPr/>
          <a:lstStyle/>
          <a:p>
            <a:r>
              <a:rPr lang="en-GB">
                <a:solidFill>
                  <a:srgbClr val="DC5D2A"/>
                </a:solidFill>
              </a:rPr>
              <a:t>QUALITY. PRODUCTIVITY. INNOVATION</a:t>
            </a:r>
            <a:r>
              <a:rPr lang="en-GB"/>
              <a:t>.</a:t>
            </a:r>
          </a:p>
        </p:txBody>
      </p:sp>
      <p:sp>
        <p:nvSpPr>
          <p:cNvPr id="5" name="Title 4"/>
          <p:cNvSpPr>
            <a:spLocks noGrp="1"/>
          </p:cNvSpPr>
          <p:nvPr>
            <p:ph type="title"/>
          </p:nvPr>
        </p:nvSpPr>
        <p:spPr/>
        <p:txBody>
          <a:bodyPr/>
          <a:lstStyle/>
          <a:p>
            <a:r>
              <a:rPr lang="en-US"/>
              <a:t>Daily Scrum -  Why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181" y="1621106"/>
            <a:ext cx="5088618" cy="270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105895" y="4623190"/>
            <a:ext cx="2834905" cy="338554"/>
          </a:xfrm>
          <a:prstGeom prst="rect">
            <a:avLst/>
          </a:prstGeom>
        </p:spPr>
        <p:txBody>
          <a:bodyPr wrap="square">
            <a:spAutoFit/>
          </a:bodyPr>
          <a:lstStyle/>
          <a:p>
            <a:r>
              <a:rPr lang="en-US" sz="1600" b="1"/>
              <a:t>Time-boxed: </a:t>
            </a:r>
            <a:r>
              <a:rPr lang="en-US" sz="1600"/>
              <a:t>15 minutes</a:t>
            </a:r>
          </a:p>
        </p:txBody>
      </p:sp>
    </p:spTree>
    <p:extLst>
      <p:ext uri="{BB962C8B-B14F-4D97-AF65-F5344CB8AC3E}">
        <p14:creationId xmlns:p14="http://schemas.microsoft.com/office/powerpoint/2010/main" val="313122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a:t>Attendants</a:t>
            </a:r>
          </a:p>
          <a:p>
            <a:r>
              <a:rPr lang="en-US" b="0">
                <a:solidFill>
                  <a:schemeClr val="tx1">
                    <a:lumMod val="50000"/>
                  </a:schemeClr>
                </a:solidFill>
              </a:rPr>
              <a:t>Build Team   Product Owner (optional)</a:t>
            </a:r>
          </a:p>
          <a:p>
            <a:r>
              <a:rPr lang="en-US" b="0">
                <a:solidFill>
                  <a:schemeClr val="tx1">
                    <a:lumMod val="50000"/>
                  </a:schemeClr>
                </a:solidFill>
              </a:rPr>
              <a:t>Scrum Master (makes sure the Daily Scrum takes place)</a:t>
            </a:r>
          </a:p>
          <a:p>
            <a:endParaRPr lang="en-US" b="0">
              <a:solidFill>
                <a:schemeClr val="tx1">
                  <a:lumMod val="50000"/>
                </a:schemeClr>
              </a:solidFill>
            </a:endParaRPr>
          </a:p>
          <a:p>
            <a:r>
              <a:rPr lang="en-US"/>
              <a:t>Outcome</a:t>
            </a:r>
          </a:p>
          <a:p>
            <a:r>
              <a:rPr lang="en-GB" b="0">
                <a:solidFill>
                  <a:schemeClr val="tx1"/>
                </a:solidFill>
              </a:rPr>
              <a:t>Revised plan for the day/sprint</a:t>
            </a:r>
          </a:p>
          <a:p>
            <a:r>
              <a:rPr lang="en-GB" b="0">
                <a:solidFill>
                  <a:schemeClr val="tx1"/>
                </a:solidFill>
              </a:rPr>
              <a:t>Revised impediments list</a:t>
            </a:r>
            <a:endParaRPr lang="en-US"/>
          </a:p>
          <a:p>
            <a:endParaRPr lang="en-US"/>
          </a:p>
          <a:p>
            <a:r>
              <a:rPr lang="en-US"/>
              <a:t>Common pitfalls</a:t>
            </a:r>
          </a:p>
          <a:p>
            <a:r>
              <a:rPr lang="en-US" b="0">
                <a:solidFill>
                  <a:schemeClr val="tx1"/>
                </a:solidFill>
              </a:rPr>
              <a:t>This meeting transforms in a solve all issues meeting</a:t>
            </a:r>
          </a:p>
          <a:p>
            <a:r>
              <a:rPr lang="en-US" b="0">
                <a:solidFill>
                  <a:schemeClr val="tx1"/>
                </a:solidFill>
              </a:rPr>
              <a:t>The meeting transforms in a report meeting when someone collects information about who and what is behind schedule</a:t>
            </a:r>
          </a:p>
          <a:p>
            <a:r>
              <a:rPr lang="en-GB" b="0">
                <a:solidFill>
                  <a:schemeClr val="tx1"/>
                </a:solidFill>
              </a:rPr>
              <a:t>Obstacles raised in the stand-up are not removed or otherwise addressed in a timely fashion</a:t>
            </a:r>
          </a:p>
          <a:p>
            <a:endParaRPr lang="en-US" sz="1800"/>
          </a:p>
        </p:txBody>
      </p:sp>
      <p:sp>
        <p:nvSpPr>
          <p:cNvPr id="3" name="Content Placeholder 2"/>
          <p:cNvSpPr>
            <a:spLocks noGrp="1"/>
          </p:cNvSpPr>
          <p:nvPr>
            <p:ph idx="13"/>
          </p:nvPr>
        </p:nvSpPr>
        <p:spPr/>
        <p:txBody>
          <a:bodyPr>
            <a:normAutofit fontScale="40000" lnSpcReduction="20000"/>
          </a:bodyPr>
          <a:lstStyle/>
          <a:p>
            <a:r>
              <a:rPr lang="en-US" sz="4000"/>
              <a:t>Practices</a:t>
            </a:r>
          </a:p>
          <a:p>
            <a:pPr>
              <a:lnSpc>
                <a:spcPct val="110000"/>
              </a:lnSpc>
            </a:pPr>
            <a:r>
              <a:rPr lang="en-US" sz="4000" b="0">
                <a:solidFill>
                  <a:schemeClr val="tx1"/>
                </a:solidFill>
              </a:rPr>
              <a:t>Held at the same place same hour; usually in the morning</a:t>
            </a:r>
          </a:p>
          <a:p>
            <a:pPr>
              <a:lnSpc>
                <a:spcPct val="110000"/>
              </a:lnSpc>
            </a:pPr>
            <a:r>
              <a:rPr lang="en-US" sz="4000" b="0">
                <a:solidFill>
                  <a:schemeClr val="tx1"/>
                </a:solidFill>
              </a:rPr>
              <a:t>Everyone can participate but only the Product Owner and Build Team are allowed to speak</a:t>
            </a:r>
          </a:p>
          <a:p>
            <a:pPr>
              <a:lnSpc>
                <a:spcPct val="110000"/>
              </a:lnSpc>
            </a:pPr>
            <a:r>
              <a:rPr lang="en-US" sz="4000" b="0">
                <a:solidFill>
                  <a:schemeClr val="tx1"/>
                </a:solidFill>
              </a:rPr>
              <a:t>Sometimes another client facing meeting is needed  for the team to update the PO of the progress - </a:t>
            </a:r>
            <a:r>
              <a:rPr lang="en-US" sz="4000" b="0" err="1">
                <a:solidFill>
                  <a:schemeClr val="tx1"/>
                </a:solidFill>
              </a:rPr>
              <a:t>nearshore</a:t>
            </a:r>
            <a:r>
              <a:rPr lang="en-US" sz="4000" b="0">
                <a:solidFill>
                  <a:schemeClr val="tx1"/>
                </a:solidFill>
              </a:rPr>
              <a:t> agile optimization technique</a:t>
            </a:r>
          </a:p>
          <a:p>
            <a:r>
              <a:rPr lang="en-US" sz="4000">
                <a:solidFill>
                  <a:schemeClr val="tx1"/>
                </a:solidFill>
              </a:rPr>
              <a:t>Pass the Token </a:t>
            </a:r>
            <a:r>
              <a:rPr lang="en-US" sz="4000" b="0">
                <a:solidFill>
                  <a:schemeClr val="tx1"/>
                </a:solidFill>
              </a:rPr>
              <a:t>- each member of the build team shares the update of his work by answering 3 questions:</a:t>
            </a:r>
          </a:p>
          <a:p>
            <a:endParaRPr lang="en-US" sz="4000" b="0">
              <a:solidFill>
                <a:schemeClr val="tx1"/>
              </a:solidFill>
            </a:endParaRPr>
          </a:p>
          <a:p>
            <a:r>
              <a:rPr lang="en-US" sz="4000"/>
              <a:t>What did I do yesterday </a:t>
            </a:r>
            <a:r>
              <a:rPr lang="en-US" sz="4000" b="0">
                <a:solidFill>
                  <a:schemeClr val="tx1"/>
                </a:solidFill>
              </a:rPr>
              <a:t>that helped build team meet the </a:t>
            </a:r>
            <a:r>
              <a:rPr lang="en-US" sz="4000">
                <a:solidFill>
                  <a:schemeClr val="tx1"/>
                </a:solidFill>
              </a:rPr>
              <a:t>Sprint Goal</a:t>
            </a:r>
            <a:r>
              <a:rPr lang="en-US" sz="4000" b="0">
                <a:solidFill>
                  <a:schemeClr val="tx1"/>
                </a:solidFill>
              </a:rPr>
              <a:t>?</a:t>
            </a:r>
          </a:p>
          <a:p>
            <a:pPr lvl="1"/>
            <a:r>
              <a:rPr lang="en-US" sz="4000" b="1">
                <a:solidFill>
                  <a:srgbClr val="AA0B19"/>
                </a:solidFill>
              </a:rPr>
              <a:t>What will I do today </a:t>
            </a:r>
            <a:r>
              <a:rPr lang="en-US" sz="4000">
                <a:solidFill>
                  <a:schemeClr val="tx1"/>
                </a:solidFill>
              </a:rPr>
              <a:t>to help build team meet the </a:t>
            </a:r>
            <a:r>
              <a:rPr lang="en-US" sz="4000" b="1">
                <a:solidFill>
                  <a:schemeClr val="tx1"/>
                </a:solidFill>
              </a:rPr>
              <a:t>Sprint Goal</a:t>
            </a:r>
            <a:r>
              <a:rPr lang="en-US" sz="4000">
                <a:solidFill>
                  <a:schemeClr val="tx1"/>
                </a:solidFill>
              </a:rPr>
              <a:t>?</a:t>
            </a:r>
          </a:p>
          <a:p>
            <a:pPr lvl="1"/>
            <a:r>
              <a:rPr lang="en-US" sz="4000" b="1">
                <a:solidFill>
                  <a:srgbClr val="AA0B19"/>
                </a:solidFill>
              </a:rPr>
              <a:t>Do I see any impediments </a:t>
            </a:r>
            <a:r>
              <a:rPr lang="en-US" sz="4000">
                <a:solidFill>
                  <a:schemeClr val="tx1"/>
                </a:solidFill>
              </a:rPr>
              <a:t>that prevent me or anyone in the build team meet the </a:t>
            </a:r>
            <a:r>
              <a:rPr lang="en-US" sz="4000" b="1">
                <a:solidFill>
                  <a:schemeClr val="tx1"/>
                </a:solidFill>
              </a:rPr>
              <a:t>Sprint Goal</a:t>
            </a:r>
            <a:r>
              <a:rPr lang="en-US" sz="4000">
                <a:solidFill>
                  <a:schemeClr val="tx1"/>
                </a:solidFill>
              </a:rPr>
              <a:t>?</a:t>
            </a:r>
          </a:p>
          <a:p>
            <a:pPr marL="285750" lvl="1" indent="-285750">
              <a:buFont typeface="Arial" panose="020B0604020202020204" pitchFamily="34" charset="0"/>
              <a:buChar char="•"/>
            </a:pPr>
            <a:endParaRPr lang="en-US" sz="4000" b="0">
              <a:solidFill>
                <a:schemeClr val="tx1"/>
              </a:solidFill>
            </a:endParaRPr>
          </a:p>
          <a:p>
            <a:r>
              <a:rPr lang="en-US" sz="4000">
                <a:solidFill>
                  <a:schemeClr val="tx1"/>
                </a:solidFill>
              </a:rPr>
              <a:t>Walk the Board </a:t>
            </a:r>
            <a:r>
              <a:rPr lang="en-US" sz="4000" b="0">
                <a:solidFill>
                  <a:schemeClr val="tx1"/>
                </a:solidFill>
              </a:rPr>
              <a:t>- item approach; team members provide updates on the items from board</a:t>
            </a:r>
          </a:p>
          <a:p>
            <a:pPr marL="285750" indent="-285750">
              <a:buFont typeface="Arial" panose="020B0604020202020204" pitchFamily="34" charset="0"/>
              <a:buChar char="•"/>
            </a:pPr>
            <a:endParaRPr lang="en-US" sz="5500" b="0">
              <a:solidFill>
                <a:schemeClr val="tx1">
                  <a:lumMod val="50000"/>
                </a:schemeClr>
              </a:solidFill>
            </a:endParaRPr>
          </a:p>
        </p:txBody>
      </p:sp>
      <p:sp>
        <p:nvSpPr>
          <p:cNvPr id="4" name="Slide Number Placeholder 3"/>
          <p:cNvSpPr>
            <a:spLocks noGrp="1"/>
          </p:cNvSpPr>
          <p:nvPr>
            <p:ph type="sldNum" sz="quarter" idx="12"/>
          </p:nvPr>
        </p:nvSpPr>
        <p:spPr/>
        <p:txBody>
          <a:bodyPr/>
          <a:lstStyle/>
          <a:p>
            <a:r>
              <a:rPr lang="en-GB">
                <a:solidFill>
                  <a:srgbClr val="DC5D2A"/>
                </a:solidFill>
              </a:rPr>
              <a:t>QUALITY. PRODUCTIVITY. INNOVATION.</a:t>
            </a:r>
          </a:p>
        </p:txBody>
      </p:sp>
      <p:sp>
        <p:nvSpPr>
          <p:cNvPr id="5" name="Title 4"/>
          <p:cNvSpPr>
            <a:spLocks noGrp="1"/>
          </p:cNvSpPr>
          <p:nvPr>
            <p:ph type="title"/>
          </p:nvPr>
        </p:nvSpPr>
        <p:spPr/>
        <p:txBody>
          <a:bodyPr/>
          <a:lstStyle/>
          <a:p>
            <a:r>
              <a:rPr lang="en-US"/>
              <a:t>Daily Scrum - How</a:t>
            </a:r>
          </a:p>
        </p:txBody>
      </p:sp>
    </p:spTree>
    <p:extLst>
      <p:ext uri="{BB962C8B-B14F-4D97-AF65-F5344CB8AC3E}">
        <p14:creationId xmlns:p14="http://schemas.microsoft.com/office/powerpoint/2010/main" val="466862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normAutofit lnSpcReduction="10000"/>
          </a:bodyPr>
          <a:lstStyle/>
          <a:p>
            <a:r>
              <a:rPr lang="en-US">
                <a:solidFill>
                  <a:schemeClr val="tx1"/>
                </a:solidFill>
              </a:rPr>
              <a:t>Intro</a:t>
            </a:r>
          </a:p>
          <a:p>
            <a:r>
              <a:rPr lang="en-US"/>
              <a:t>Team</a:t>
            </a:r>
          </a:p>
          <a:p>
            <a:r>
              <a:rPr lang="en-US">
                <a:solidFill>
                  <a:srgbClr val="C00000"/>
                </a:solidFill>
              </a:rPr>
              <a:t>Ceremonies</a:t>
            </a:r>
          </a:p>
          <a:p>
            <a:pPr lvl="2"/>
            <a:r>
              <a:rPr lang="en-US"/>
              <a:t>Sprint Planning</a:t>
            </a:r>
          </a:p>
          <a:p>
            <a:pPr lvl="2"/>
            <a:r>
              <a:rPr lang="en-US"/>
              <a:t>Backlog Refinement</a:t>
            </a:r>
          </a:p>
          <a:p>
            <a:pPr lvl="2"/>
            <a:r>
              <a:rPr lang="en-US"/>
              <a:t>Daily Scrum</a:t>
            </a:r>
          </a:p>
          <a:p>
            <a:pPr lvl="2"/>
            <a:r>
              <a:rPr lang="en-US">
                <a:solidFill>
                  <a:srgbClr val="C00000"/>
                </a:solidFill>
              </a:rPr>
              <a:t>Sprint Review</a:t>
            </a:r>
          </a:p>
          <a:p>
            <a:pPr lvl="2"/>
            <a:r>
              <a:rPr lang="en-US"/>
              <a:t>Sprint Retrospective</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3332023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3"/>
          </p:nvPr>
        </p:nvSpPr>
        <p:spPr/>
        <p:txBody>
          <a:bodyPr>
            <a:noAutofit/>
          </a:bodyPr>
          <a:lstStyle/>
          <a:p>
            <a:r>
              <a:rPr lang="en-US" b="0">
                <a:solidFill>
                  <a:schemeClr val="tx2">
                    <a:lumMod val="50000"/>
                  </a:schemeClr>
                </a:solidFill>
              </a:rPr>
              <a:t>A close collaboration between the Agile Team and stakeholders of what has been done in the sprint</a:t>
            </a:r>
          </a:p>
          <a:p>
            <a:r>
              <a:rPr lang="en-US" b="0">
                <a:solidFill>
                  <a:schemeClr val="tx2">
                    <a:lumMod val="50000"/>
                  </a:schemeClr>
                </a:solidFill>
              </a:rPr>
              <a:t>See how the product was improved by the addition of new features and functionalities</a:t>
            </a:r>
          </a:p>
          <a:p>
            <a:r>
              <a:rPr lang="en-US" b="0">
                <a:solidFill>
                  <a:schemeClr val="tx2">
                    <a:lumMod val="50000"/>
                  </a:schemeClr>
                </a:solidFill>
              </a:rPr>
              <a:t>Necessary to optimize product value; all participants collaborate in identifying items from PB that bring the most value</a:t>
            </a:r>
          </a:p>
          <a:p>
            <a:r>
              <a:rPr lang="en-US" b="0">
                <a:solidFill>
                  <a:schemeClr val="tx2">
                    <a:lumMod val="50000"/>
                  </a:schemeClr>
                </a:solidFill>
              </a:rPr>
              <a:t>A planning meeting for the rest of the backlog when all participants collaborate to adapt the PB and improve the product</a:t>
            </a:r>
          </a:p>
          <a:p>
            <a:r>
              <a:rPr lang="en-US" b="0">
                <a:solidFill>
                  <a:schemeClr val="tx2">
                    <a:lumMod val="50000"/>
                  </a:schemeClr>
                </a:solidFill>
              </a:rPr>
              <a:t>A meeting when we learn from what it has been done / experienced during the sprint</a:t>
            </a:r>
          </a:p>
          <a:p>
            <a:r>
              <a:rPr lang="en-US" b="0">
                <a:solidFill>
                  <a:schemeClr val="tx2">
                    <a:lumMod val="50000"/>
                  </a:schemeClr>
                </a:solidFill>
              </a:rPr>
              <a:t>Outward focused. How can we improve our product ?</a:t>
            </a:r>
          </a:p>
          <a:p>
            <a:r>
              <a:rPr lang="en-US" b="0">
                <a:solidFill>
                  <a:schemeClr val="tx2">
                    <a:lumMod val="50000"/>
                  </a:schemeClr>
                </a:solidFill>
              </a:rPr>
              <a:t>Elicit feedback and foster collaboration</a:t>
            </a:r>
          </a:p>
        </p:txBody>
      </p:sp>
      <p:sp>
        <p:nvSpPr>
          <p:cNvPr id="3" name="Slide Number Placeholder 2"/>
          <p:cNvSpPr>
            <a:spLocks noGrp="1"/>
          </p:cNvSpPr>
          <p:nvPr>
            <p:ph type="sldNum" sz="quarter" idx="12"/>
          </p:nvPr>
        </p:nvSpPr>
        <p:spPr/>
        <p:txBody>
          <a:bodyPr/>
          <a:lstStyle/>
          <a:p>
            <a:r>
              <a:rPr lang="en-GB">
                <a:solidFill>
                  <a:srgbClr val="DC5D2A"/>
                </a:solidFill>
              </a:rPr>
              <a:t>QUALITY. PRODUCTIVITY. INNOVATION.</a:t>
            </a:r>
          </a:p>
        </p:txBody>
      </p:sp>
      <p:sp>
        <p:nvSpPr>
          <p:cNvPr id="5" name="Title 4"/>
          <p:cNvSpPr>
            <a:spLocks noGrp="1"/>
          </p:cNvSpPr>
          <p:nvPr>
            <p:ph type="title"/>
          </p:nvPr>
        </p:nvSpPr>
        <p:spPr/>
        <p:txBody>
          <a:bodyPr/>
          <a:lstStyle/>
          <a:p>
            <a:r>
              <a:rPr lang="en-US"/>
              <a:t>Sprint Review -  Why</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448" y="1574912"/>
            <a:ext cx="5726514" cy="30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03448" y="4833189"/>
            <a:ext cx="4809715" cy="743793"/>
          </a:xfrm>
          <a:prstGeom prst="rect">
            <a:avLst/>
          </a:prstGeom>
          <a:noFill/>
        </p:spPr>
        <p:txBody>
          <a:bodyPr wrap="none" rtlCol="0">
            <a:spAutoFit/>
          </a:bodyPr>
          <a:lstStyle/>
          <a:p>
            <a:pPr lvl="1">
              <a:spcBef>
                <a:spcPts val="1000"/>
              </a:spcBef>
            </a:pPr>
            <a:r>
              <a:rPr lang="en-US" sz="1600" b="1"/>
              <a:t>Time-boxed: </a:t>
            </a:r>
            <a:r>
              <a:rPr lang="en-US" sz="1600"/>
              <a:t>2</a:t>
            </a:r>
            <a:r>
              <a:rPr lang="en-GB" sz="1600"/>
              <a:t>h per 2 weeks sprint </a:t>
            </a:r>
          </a:p>
          <a:p>
            <a:pPr lvl="1">
              <a:spcBef>
                <a:spcPts val="1000"/>
              </a:spcBef>
            </a:pPr>
            <a:r>
              <a:rPr lang="en-GB" sz="1600"/>
              <a:t>(Usually shorter/longer for shorter/longer sprints</a:t>
            </a:r>
            <a:r>
              <a:rPr lang="en-GB"/>
              <a:t>)</a:t>
            </a:r>
            <a:endParaRPr lang="en-GB" b="1"/>
          </a:p>
        </p:txBody>
      </p:sp>
    </p:spTree>
    <p:extLst>
      <p:ext uri="{BB962C8B-B14F-4D97-AF65-F5344CB8AC3E}">
        <p14:creationId xmlns:p14="http://schemas.microsoft.com/office/powerpoint/2010/main" val="1329449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t>Attendants</a:t>
            </a:r>
          </a:p>
          <a:p>
            <a:pPr lvl="1"/>
            <a:r>
              <a:rPr lang="en-GB">
                <a:solidFill>
                  <a:schemeClr val="tx1"/>
                </a:solidFill>
              </a:rPr>
              <a:t>Product Owner       End users                   </a:t>
            </a:r>
            <a:r>
              <a:rPr lang="en-US">
                <a:solidFill>
                  <a:schemeClr val="tx1"/>
                </a:solidFill>
              </a:rPr>
              <a:t>Customers   </a:t>
            </a:r>
            <a:r>
              <a:rPr lang="en-GB">
                <a:solidFill>
                  <a:schemeClr val="tx1"/>
                </a:solidFill>
              </a:rPr>
              <a:t>BA’s        </a:t>
            </a:r>
            <a:r>
              <a:rPr lang="en-US">
                <a:solidFill>
                  <a:schemeClr val="tx1"/>
                </a:solidFill>
              </a:rPr>
              <a:t>Stakeholders           </a:t>
            </a:r>
            <a:r>
              <a:rPr lang="en-GB">
                <a:solidFill>
                  <a:schemeClr val="tx1"/>
                </a:solidFill>
              </a:rPr>
              <a:t>Build Team   </a:t>
            </a:r>
          </a:p>
          <a:p>
            <a:pPr lvl="1"/>
            <a:r>
              <a:rPr lang="en-GB">
                <a:solidFill>
                  <a:schemeClr val="tx1"/>
                </a:solidFill>
              </a:rPr>
              <a:t>Project Managers   Project Sponsors</a:t>
            </a:r>
          </a:p>
          <a:p>
            <a:r>
              <a:rPr lang="en-US"/>
              <a:t>Outcome</a:t>
            </a:r>
          </a:p>
          <a:p>
            <a:pPr>
              <a:buClr>
                <a:srgbClr val="81ADB5"/>
              </a:buClr>
            </a:pPr>
            <a:r>
              <a:rPr lang="en-US" b="0">
                <a:solidFill>
                  <a:schemeClr val="tx2">
                    <a:lumMod val="50000"/>
                  </a:schemeClr>
                </a:solidFill>
              </a:rPr>
              <a:t>User Stories that have been accepted (Done) by the Product Owner or business users</a:t>
            </a:r>
          </a:p>
          <a:p>
            <a:pPr>
              <a:buClr>
                <a:srgbClr val="81ADB5"/>
              </a:buClr>
            </a:pPr>
            <a:r>
              <a:rPr lang="en-US" b="0">
                <a:solidFill>
                  <a:schemeClr val="tx2">
                    <a:lumMod val="50000"/>
                  </a:schemeClr>
                </a:solidFill>
              </a:rPr>
              <a:t>Feedback regarding the value added by the new functionalities</a:t>
            </a:r>
          </a:p>
          <a:p>
            <a:pPr>
              <a:buClr>
                <a:srgbClr val="81ADB5"/>
              </a:buClr>
            </a:pPr>
            <a:r>
              <a:rPr lang="en-US" b="0">
                <a:solidFill>
                  <a:schemeClr val="tx2">
                    <a:lumMod val="50000"/>
                  </a:schemeClr>
                </a:solidFill>
              </a:rPr>
              <a:t>Identify the next functionality that will add the most value to the product</a:t>
            </a:r>
          </a:p>
          <a:p>
            <a:r>
              <a:rPr lang="en-US"/>
              <a:t>Common pitfalls</a:t>
            </a:r>
          </a:p>
          <a:p>
            <a:pPr>
              <a:buClr>
                <a:srgbClr val="81ADB5"/>
              </a:buClr>
            </a:pPr>
            <a:r>
              <a:rPr lang="en-US" b="0">
                <a:solidFill>
                  <a:schemeClr val="tx2">
                    <a:lumMod val="50000"/>
                  </a:schemeClr>
                </a:solidFill>
              </a:rPr>
              <a:t>This event could became a demo meeting and not generate any feedback</a:t>
            </a:r>
          </a:p>
          <a:p>
            <a:pPr>
              <a:buClr>
                <a:srgbClr val="81ADB5"/>
              </a:buClr>
            </a:pPr>
            <a:r>
              <a:rPr lang="en-US" b="0">
                <a:solidFill>
                  <a:schemeClr val="tx2">
                    <a:lumMod val="50000"/>
                  </a:schemeClr>
                </a:solidFill>
              </a:rPr>
              <a:t>Loosing the ideal moment of adding additional value</a:t>
            </a:r>
          </a:p>
          <a:p>
            <a:pPr>
              <a:buClr>
                <a:srgbClr val="81ADB5"/>
              </a:buClr>
            </a:pPr>
            <a:r>
              <a:rPr lang="en-GB" b="0">
                <a:solidFill>
                  <a:schemeClr val="tx1"/>
                </a:solidFill>
              </a:rPr>
              <a:t>Story demo becomes a full functional testing review</a:t>
            </a:r>
          </a:p>
          <a:p>
            <a:pPr marL="285750" indent="-285750">
              <a:buFont typeface="Arial" panose="020B0604020202020204" pitchFamily="34" charset="0"/>
              <a:buChar char="•"/>
            </a:pPr>
            <a:endParaRPr lang="en-US" b="0">
              <a:solidFill>
                <a:schemeClr val="tx2">
                  <a:lumMod val="50000"/>
                </a:schemeClr>
              </a:solidFill>
            </a:endParaRPr>
          </a:p>
        </p:txBody>
      </p:sp>
      <p:sp>
        <p:nvSpPr>
          <p:cNvPr id="3" name="Content Placeholder 2"/>
          <p:cNvSpPr>
            <a:spLocks noGrp="1"/>
          </p:cNvSpPr>
          <p:nvPr>
            <p:ph idx="13"/>
          </p:nvPr>
        </p:nvSpPr>
        <p:spPr/>
        <p:txBody>
          <a:bodyPr>
            <a:normAutofit/>
          </a:bodyPr>
          <a:lstStyle/>
          <a:p>
            <a:r>
              <a:rPr lang="en-US" sz="1700"/>
              <a:t>Practices</a:t>
            </a:r>
          </a:p>
          <a:p>
            <a:pPr>
              <a:buClr>
                <a:srgbClr val="81ADB5"/>
              </a:buClr>
            </a:pPr>
            <a:r>
              <a:rPr lang="en-GB" b="0">
                <a:solidFill>
                  <a:schemeClr val="tx1"/>
                </a:solidFill>
              </a:rPr>
              <a:t>Takes place in the last day of the Sprint</a:t>
            </a:r>
            <a:endParaRPr lang="en-US" b="0">
              <a:solidFill>
                <a:schemeClr val="tx1"/>
              </a:solidFill>
            </a:endParaRPr>
          </a:p>
          <a:p>
            <a:pPr>
              <a:buClr>
                <a:srgbClr val="81ADB5"/>
              </a:buClr>
            </a:pPr>
            <a:r>
              <a:rPr lang="en-US" b="0">
                <a:solidFill>
                  <a:schemeClr val="tx1"/>
                </a:solidFill>
              </a:rPr>
              <a:t>Product Owner explains what has been done by the build team and what obstacles they encountered</a:t>
            </a:r>
            <a:endParaRPr lang="en-GB" b="0">
              <a:solidFill>
                <a:schemeClr val="tx1"/>
              </a:solidFill>
            </a:endParaRPr>
          </a:p>
          <a:p>
            <a:pPr>
              <a:buClr>
                <a:srgbClr val="81ADB5"/>
              </a:buClr>
            </a:pPr>
            <a:r>
              <a:rPr lang="en-GB" b="0">
                <a:solidFill>
                  <a:schemeClr val="tx1"/>
                </a:solidFill>
              </a:rPr>
              <a:t>Team presents what was accomplished during the Sprint, the working product</a:t>
            </a:r>
          </a:p>
          <a:p>
            <a:pPr>
              <a:buClr>
                <a:srgbClr val="81ADB5"/>
              </a:buClr>
            </a:pPr>
            <a:r>
              <a:rPr lang="en-US" b="0">
                <a:solidFill>
                  <a:schemeClr val="tx1"/>
                </a:solidFill>
              </a:rPr>
              <a:t>Stakeholders, Product Owner, Build Team look through the PB and identify items that could be implemented by the team next sprint; they refine the PB</a:t>
            </a:r>
            <a:endParaRPr lang="en-GB" b="0">
              <a:solidFill>
                <a:schemeClr val="tx1"/>
              </a:solidFill>
            </a:endParaRPr>
          </a:p>
          <a:p>
            <a:pPr>
              <a:buClr>
                <a:srgbClr val="81ADB5"/>
              </a:buClr>
            </a:pPr>
            <a:r>
              <a:rPr lang="en-GB" b="0">
                <a:solidFill>
                  <a:schemeClr val="tx1"/>
                </a:solidFill>
              </a:rPr>
              <a:t>A User Story is considered done if the Product Owner and business users confirm that the acceptance criteria are met</a:t>
            </a:r>
          </a:p>
          <a:p>
            <a:pPr>
              <a:buClr>
                <a:srgbClr val="81ADB5"/>
              </a:buClr>
            </a:pPr>
            <a:r>
              <a:rPr lang="en-GB" b="0">
                <a:solidFill>
                  <a:schemeClr val="tx1"/>
                </a:solidFill>
              </a:rPr>
              <a:t>Feedback collected during the meeting is logged to be validated &amp; prioritized by the Product Owner</a:t>
            </a:r>
          </a:p>
          <a:p>
            <a:pPr marL="285750" indent="-285750">
              <a:buFont typeface="Arial" panose="020B0604020202020204" pitchFamily="34" charset="0"/>
              <a:buChar char="•"/>
            </a:pPr>
            <a:endParaRPr lang="en-GB" b="0">
              <a:solidFill>
                <a:schemeClr val="tx1"/>
              </a:solidFill>
            </a:endParaRPr>
          </a:p>
          <a:p>
            <a:endParaRPr lang="en-US" sz="1800"/>
          </a:p>
        </p:txBody>
      </p:sp>
      <p:sp>
        <p:nvSpPr>
          <p:cNvPr id="4" name="Slide Number Placeholder 3"/>
          <p:cNvSpPr>
            <a:spLocks noGrp="1"/>
          </p:cNvSpPr>
          <p:nvPr>
            <p:ph type="sldNum" sz="quarter" idx="12"/>
          </p:nvPr>
        </p:nvSpPr>
        <p:spPr/>
        <p:txBody>
          <a:bodyPr/>
          <a:lstStyle/>
          <a:p>
            <a:r>
              <a:rPr lang="en-GB">
                <a:solidFill>
                  <a:srgbClr val="DC5D2A"/>
                </a:solidFill>
              </a:rPr>
              <a:t>QUALITY. PRODUCTIVITY. INNOVATION.</a:t>
            </a:r>
          </a:p>
        </p:txBody>
      </p:sp>
      <p:sp>
        <p:nvSpPr>
          <p:cNvPr id="5" name="Title 4"/>
          <p:cNvSpPr>
            <a:spLocks noGrp="1"/>
          </p:cNvSpPr>
          <p:nvPr>
            <p:ph type="title"/>
          </p:nvPr>
        </p:nvSpPr>
        <p:spPr/>
        <p:txBody>
          <a:bodyPr/>
          <a:lstStyle/>
          <a:p>
            <a:r>
              <a:rPr lang="en-US"/>
              <a:t>Sprint Review - How</a:t>
            </a:r>
          </a:p>
        </p:txBody>
      </p:sp>
    </p:spTree>
    <p:extLst>
      <p:ext uri="{BB962C8B-B14F-4D97-AF65-F5344CB8AC3E}">
        <p14:creationId xmlns:p14="http://schemas.microsoft.com/office/powerpoint/2010/main" val="912520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normAutofit lnSpcReduction="10000"/>
          </a:bodyPr>
          <a:lstStyle/>
          <a:p>
            <a:r>
              <a:rPr lang="en-US">
                <a:solidFill>
                  <a:schemeClr val="tx1"/>
                </a:solidFill>
              </a:rPr>
              <a:t>Intro</a:t>
            </a:r>
          </a:p>
          <a:p>
            <a:r>
              <a:rPr lang="en-US"/>
              <a:t>Team</a:t>
            </a:r>
          </a:p>
          <a:p>
            <a:r>
              <a:rPr lang="en-US">
                <a:solidFill>
                  <a:srgbClr val="C00000"/>
                </a:solidFill>
              </a:rPr>
              <a:t>Ceremonies</a:t>
            </a:r>
          </a:p>
          <a:p>
            <a:pPr lvl="2"/>
            <a:r>
              <a:rPr lang="en-US"/>
              <a:t>Sprint Planning</a:t>
            </a:r>
          </a:p>
          <a:p>
            <a:pPr lvl="2"/>
            <a:r>
              <a:rPr lang="en-US"/>
              <a:t>Backlog Refinement</a:t>
            </a:r>
          </a:p>
          <a:p>
            <a:pPr lvl="2"/>
            <a:r>
              <a:rPr lang="en-US"/>
              <a:t>Daily Scrum</a:t>
            </a:r>
          </a:p>
          <a:p>
            <a:pPr lvl="2"/>
            <a:r>
              <a:rPr lang="en-US"/>
              <a:t>Sprint Review</a:t>
            </a:r>
          </a:p>
          <a:p>
            <a:pPr lvl="2"/>
            <a:r>
              <a:rPr lang="en-US">
                <a:solidFill>
                  <a:srgbClr val="C00000"/>
                </a:solidFill>
              </a:rPr>
              <a:t>Sprint Retrospective</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3659446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3"/>
          </p:nvPr>
        </p:nvSpPr>
        <p:spPr/>
        <p:txBody>
          <a:bodyPr/>
          <a:lstStyle/>
          <a:p>
            <a:pPr lvl="1"/>
            <a:r>
              <a:rPr lang="en-US">
                <a:solidFill>
                  <a:schemeClr val="tx1"/>
                </a:solidFill>
              </a:rPr>
              <a:t>Helps teams – even great ones – to keep improving</a:t>
            </a:r>
          </a:p>
          <a:p>
            <a:pPr lvl="1"/>
            <a:r>
              <a:rPr lang="en-US">
                <a:solidFill>
                  <a:schemeClr val="tx1"/>
                </a:solidFill>
              </a:rPr>
              <a:t>Enable whole-team learning, act as catalyst for change, and generate action</a:t>
            </a:r>
            <a:endParaRPr lang="en-GB">
              <a:solidFill>
                <a:schemeClr val="tx1"/>
              </a:solidFill>
            </a:endParaRPr>
          </a:p>
          <a:p>
            <a:pPr lvl="1"/>
            <a:r>
              <a:rPr lang="en-GB">
                <a:solidFill>
                  <a:schemeClr val="tx1"/>
                </a:solidFill>
              </a:rPr>
              <a:t>Focus on inspecting and adapting the most valuable asset in a software organization, the team itself</a:t>
            </a:r>
          </a:p>
          <a:p>
            <a:pPr lvl="1"/>
            <a:r>
              <a:rPr lang="en-GB">
                <a:solidFill>
                  <a:schemeClr val="tx1"/>
                </a:solidFill>
              </a:rPr>
              <a:t>Opportunity to change behaviour and team culture </a:t>
            </a:r>
          </a:p>
          <a:p>
            <a:pPr lvl="1"/>
            <a:r>
              <a:rPr lang="en-GB">
                <a:solidFill>
                  <a:schemeClr val="tx1"/>
                </a:solidFill>
              </a:rPr>
              <a:t>Safe place for team members to share constructively feedback </a:t>
            </a:r>
          </a:p>
          <a:p>
            <a:pPr lvl="1"/>
            <a:endParaRPr lang="en-GB">
              <a:solidFill>
                <a:schemeClr val="tx1"/>
              </a:solidFill>
            </a:endParaRPr>
          </a:p>
          <a:p>
            <a:r>
              <a:rPr lang="en-GB">
                <a:solidFill>
                  <a:schemeClr val="tx1"/>
                </a:solidFill>
              </a:rPr>
              <a:t>Internal retrospective (an adjustment for near shore teams) benefits:</a:t>
            </a:r>
            <a:r>
              <a:rPr lang="en-GB"/>
              <a:t> </a:t>
            </a:r>
          </a:p>
          <a:p>
            <a:pPr lvl="1"/>
            <a:r>
              <a:rPr lang="en-GB"/>
              <a:t>Face-To-Face contact </a:t>
            </a:r>
          </a:p>
          <a:p>
            <a:pPr lvl="1"/>
            <a:r>
              <a:rPr lang="en-GB"/>
              <a:t>A better communication - using some visual materials Interpreting the body languages </a:t>
            </a:r>
          </a:p>
          <a:p>
            <a:pPr lvl="1"/>
            <a:r>
              <a:rPr lang="en-GB"/>
              <a:t>Going faster through </a:t>
            </a:r>
            <a:r>
              <a:rPr lang="en-GB" err="1"/>
              <a:t>Tuckman's</a:t>
            </a:r>
            <a:r>
              <a:rPr lang="en-GB"/>
              <a:t> stages of group</a:t>
            </a:r>
            <a:endParaRPr lang="en-GB">
              <a:solidFill>
                <a:schemeClr val="tx1"/>
              </a:solidFill>
            </a:endParaRPr>
          </a:p>
          <a:p>
            <a:endParaRPr lang="en-US"/>
          </a:p>
        </p:txBody>
      </p:sp>
      <p:sp>
        <p:nvSpPr>
          <p:cNvPr id="3" name="Slide Number Placeholder 2"/>
          <p:cNvSpPr>
            <a:spLocks noGrp="1"/>
          </p:cNvSpPr>
          <p:nvPr>
            <p:ph type="sldNum" sz="quarter" idx="12"/>
          </p:nvPr>
        </p:nvSpPr>
        <p:spPr/>
        <p:txBody>
          <a:bodyPr/>
          <a:lstStyle/>
          <a:p>
            <a:r>
              <a:rPr lang="en-GB">
                <a:solidFill>
                  <a:srgbClr val="DC5D2A"/>
                </a:solidFill>
              </a:rPr>
              <a:t>QUALITY. PRODUCTIVITY. INNOVATION.</a:t>
            </a:r>
          </a:p>
        </p:txBody>
      </p:sp>
      <p:sp>
        <p:nvSpPr>
          <p:cNvPr id="5" name="Title 4"/>
          <p:cNvSpPr>
            <a:spLocks noGrp="1"/>
          </p:cNvSpPr>
          <p:nvPr>
            <p:ph type="title"/>
          </p:nvPr>
        </p:nvSpPr>
        <p:spPr/>
        <p:txBody>
          <a:bodyPr/>
          <a:lstStyle/>
          <a:p>
            <a:r>
              <a:rPr lang="en-US"/>
              <a:t>Sprint Retrospective -  Why</a:t>
            </a:r>
          </a:p>
        </p:txBody>
      </p:sp>
      <p:sp>
        <p:nvSpPr>
          <p:cNvPr id="9" name="Content Placeholder 8"/>
          <p:cNvSpPr>
            <a:spLocks noGrp="1"/>
          </p:cNvSpPr>
          <p:nvPr>
            <p:ph idx="1"/>
          </p:nvPr>
        </p:nvSpPr>
        <p:spPr>
          <a:xfrm>
            <a:off x="6421914" y="1194318"/>
            <a:ext cx="5193144" cy="4710793"/>
          </a:xfrm>
        </p:spPr>
        <p:txBody>
          <a:bodyPr/>
          <a:lstStyle/>
          <a:p>
            <a:pPr lvl="1">
              <a:spcBef>
                <a:spcPts val="1000"/>
              </a:spcBef>
            </a:pPr>
            <a:endParaRPr lang="en-US" b="1"/>
          </a:p>
          <a:p>
            <a:pPr lvl="1">
              <a:spcBef>
                <a:spcPts val="1000"/>
              </a:spcBef>
            </a:pPr>
            <a:endParaRPr lang="en-US" b="1"/>
          </a:p>
          <a:p>
            <a:pPr lvl="1">
              <a:spcBef>
                <a:spcPts val="1000"/>
              </a:spcBef>
            </a:pPr>
            <a:endParaRPr lang="en-US" b="1"/>
          </a:p>
          <a:p>
            <a:pPr lvl="1">
              <a:spcBef>
                <a:spcPts val="1000"/>
              </a:spcBef>
            </a:pPr>
            <a:endParaRPr lang="en-US" b="1"/>
          </a:p>
          <a:p>
            <a:pPr lvl="1">
              <a:spcBef>
                <a:spcPts val="1000"/>
              </a:spcBef>
            </a:pPr>
            <a:endParaRPr lang="en-US" b="1"/>
          </a:p>
          <a:p>
            <a:pPr lvl="1">
              <a:spcBef>
                <a:spcPts val="1000"/>
              </a:spcBef>
            </a:pPr>
            <a:endParaRPr lang="en-US" b="1"/>
          </a:p>
          <a:p>
            <a:pPr lvl="1">
              <a:spcBef>
                <a:spcPts val="1000"/>
              </a:spcBef>
            </a:pPr>
            <a:endParaRPr lang="en-US" b="1"/>
          </a:p>
          <a:p>
            <a:pPr lvl="1">
              <a:spcBef>
                <a:spcPts val="1000"/>
              </a:spcBef>
            </a:pPr>
            <a:endParaRPr lang="en-US" b="1"/>
          </a:p>
          <a:p>
            <a:pPr lvl="1">
              <a:spcBef>
                <a:spcPts val="1000"/>
              </a:spcBef>
            </a:pPr>
            <a:r>
              <a:rPr lang="en-US" b="1"/>
              <a:t>Time-boxed: </a:t>
            </a:r>
            <a:r>
              <a:rPr lang="en-US"/>
              <a:t>1.5</a:t>
            </a:r>
            <a:r>
              <a:rPr lang="en-GB"/>
              <a:t>h per 2 weeks sprint </a:t>
            </a:r>
          </a:p>
          <a:p>
            <a:pPr lvl="1">
              <a:spcBef>
                <a:spcPts val="1000"/>
              </a:spcBef>
            </a:pPr>
            <a:r>
              <a:rPr lang="en-GB"/>
              <a:t>(Usually shorter/longer for shorter/longer sprints)</a:t>
            </a:r>
            <a:endParaRPr lang="en-GB" b="1"/>
          </a:p>
          <a:p>
            <a:endParaRPr lang="en-US"/>
          </a:p>
        </p:txBody>
      </p:sp>
      <p:pic>
        <p:nvPicPr>
          <p:cNvPr id="10" name="Picture 9"/>
          <p:cNvPicPr>
            <a:picLocks noChangeAspect="1"/>
          </p:cNvPicPr>
          <p:nvPr/>
        </p:nvPicPr>
        <p:blipFill>
          <a:blip r:embed="rId3"/>
          <a:stretch>
            <a:fillRect/>
          </a:stretch>
        </p:blipFill>
        <p:spPr>
          <a:xfrm>
            <a:off x="6160655" y="1324947"/>
            <a:ext cx="4463801" cy="2632498"/>
          </a:xfrm>
          <a:prstGeom prst="rect">
            <a:avLst/>
          </a:prstGeom>
        </p:spPr>
      </p:pic>
    </p:spTree>
    <p:extLst>
      <p:ext uri="{BB962C8B-B14F-4D97-AF65-F5344CB8AC3E}">
        <p14:creationId xmlns:p14="http://schemas.microsoft.com/office/powerpoint/2010/main" val="3694466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a:t>Outcome</a:t>
            </a:r>
          </a:p>
          <a:p>
            <a:r>
              <a:rPr lang="en-GB" b="0">
                <a:solidFill>
                  <a:schemeClr val="tx1"/>
                </a:solidFill>
              </a:rPr>
              <a:t>A </a:t>
            </a:r>
            <a:r>
              <a:rPr lang="en-GB">
                <a:solidFill>
                  <a:schemeClr val="tx1"/>
                </a:solidFill>
              </a:rPr>
              <a:t>plan  for improvements </a:t>
            </a:r>
            <a:r>
              <a:rPr lang="en-GB" b="0">
                <a:solidFill>
                  <a:schemeClr val="tx1"/>
                </a:solidFill>
              </a:rPr>
              <a:t>to be enacted during the next Sprint</a:t>
            </a:r>
            <a:r>
              <a:rPr lang="en-GB">
                <a:solidFill>
                  <a:schemeClr val="tx1"/>
                </a:solidFill>
              </a:rPr>
              <a:t> </a:t>
            </a:r>
          </a:p>
          <a:p>
            <a:r>
              <a:rPr lang="en-GB">
                <a:solidFill>
                  <a:schemeClr val="tx1"/>
                </a:solidFill>
              </a:rPr>
              <a:t>It’s a time for team to learn:</a:t>
            </a:r>
            <a:endParaRPr lang="en-US"/>
          </a:p>
          <a:p>
            <a:pPr lvl="1">
              <a:buClr>
                <a:srgbClr val="81ADB5"/>
              </a:buClr>
            </a:pPr>
            <a:r>
              <a:rPr lang="en-GB">
                <a:solidFill>
                  <a:schemeClr val="tx1"/>
                </a:solidFill>
              </a:rPr>
              <a:t>How to improve </a:t>
            </a:r>
          </a:p>
          <a:p>
            <a:pPr lvl="1">
              <a:buClr>
                <a:srgbClr val="81ADB5"/>
              </a:buClr>
            </a:pPr>
            <a:r>
              <a:rPr lang="en-GB">
                <a:solidFill>
                  <a:schemeClr val="tx1"/>
                </a:solidFill>
              </a:rPr>
              <a:t>How to work more efficiently  </a:t>
            </a:r>
          </a:p>
          <a:p>
            <a:pPr lvl="1">
              <a:buClr>
                <a:srgbClr val="81ADB5"/>
              </a:buClr>
            </a:pPr>
            <a:r>
              <a:rPr lang="en-GB">
                <a:solidFill>
                  <a:schemeClr val="tx1"/>
                </a:solidFill>
              </a:rPr>
              <a:t>How to deliver at a higher velocity and with superior quality </a:t>
            </a:r>
          </a:p>
          <a:p>
            <a:pPr lvl="1">
              <a:buClr>
                <a:srgbClr val="81ADB5"/>
              </a:buClr>
            </a:pPr>
            <a:r>
              <a:rPr lang="en-GB">
                <a:solidFill>
                  <a:schemeClr val="tx1"/>
                </a:solidFill>
              </a:rPr>
              <a:t>Update the definition of done </a:t>
            </a:r>
          </a:p>
          <a:p>
            <a:pPr lvl="1">
              <a:buClr>
                <a:srgbClr val="81ADB5"/>
              </a:buClr>
            </a:pPr>
            <a:endParaRPr lang="en-GB">
              <a:solidFill>
                <a:schemeClr val="tx1"/>
              </a:solidFill>
            </a:endParaRPr>
          </a:p>
          <a:p>
            <a:r>
              <a:rPr lang="en-US"/>
              <a:t>Common pitfalls</a:t>
            </a:r>
          </a:p>
          <a:p>
            <a:pPr lvl="1">
              <a:spcBef>
                <a:spcPts val="1000"/>
              </a:spcBef>
              <a:buClr>
                <a:srgbClr val="81ADB5"/>
              </a:buClr>
            </a:pPr>
            <a:r>
              <a:rPr lang="en-GB"/>
              <a:t>Like Groundhog Day retro </a:t>
            </a:r>
          </a:p>
          <a:p>
            <a:pPr lvl="1">
              <a:spcBef>
                <a:spcPts val="1000"/>
              </a:spcBef>
              <a:buClr>
                <a:srgbClr val="81ADB5"/>
              </a:buClr>
            </a:pPr>
            <a:r>
              <a:rPr lang="en-GB"/>
              <a:t>Just crying retro </a:t>
            </a:r>
          </a:p>
          <a:p>
            <a:pPr lvl="1">
              <a:spcBef>
                <a:spcPts val="1000"/>
              </a:spcBef>
              <a:buClr>
                <a:srgbClr val="81ADB5"/>
              </a:buClr>
            </a:pPr>
            <a:r>
              <a:rPr lang="en-GB"/>
              <a:t>Happy playing games retro </a:t>
            </a:r>
          </a:p>
          <a:p>
            <a:pPr lvl="1">
              <a:spcBef>
                <a:spcPts val="1000"/>
              </a:spcBef>
              <a:buClr>
                <a:srgbClr val="81ADB5"/>
              </a:buClr>
            </a:pPr>
            <a:r>
              <a:rPr lang="en-GB"/>
              <a:t>Post-mortem retro</a:t>
            </a:r>
          </a:p>
          <a:p>
            <a:endParaRPr lang="en-US" sz="1800"/>
          </a:p>
        </p:txBody>
      </p:sp>
      <p:sp>
        <p:nvSpPr>
          <p:cNvPr id="3" name="Content Placeholder 2"/>
          <p:cNvSpPr>
            <a:spLocks noGrp="1"/>
          </p:cNvSpPr>
          <p:nvPr>
            <p:ph idx="13"/>
          </p:nvPr>
        </p:nvSpPr>
        <p:spPr/>
        <p:txBody>
          <a:bodyPr>
            <a:normAutofit/>
          </a:bodyPr>
          <a:lstStyle/>
          <a:p>
            <a:r>
              <a:rPr lang="en-US"/>
              <a:t>Practices</a:t>
            </a:r>
          </a:p>
          <a:p>
            <a:pPr lvl="1">
              <a:buClr>
                <a:srgbClr val="81ADB5"/>
              </a:buClr>
            </a:pPr>
            <a:r>
              <a:rPr lang="en-GB"/>
              <a:t>The last thing done in a Sprint </a:t>
            </a:r>
          </a:p>
          <a:p>
            <a:pPr lvl="1">
              <a:buClr>
                <a:srgbClr val="81ADB5"/>
              </a:buClr>
            </a:pPr>
            <a:r>
              <a:rPr lang="en-GB"/>
              <a:t>1,5 hour time-boxed meeting for a 2 weeks Sprint</a:t>
            </a:r>
          </a:p>
          <a:p>
            <a:pPr lvl="1">
              <a:buClr>
                <a:srgbClr val="81ADB5"/>
              </a:buClr>
            </a:pPr>
            <a:r>
              <a:rPr lang="en-GB"/>
              <a:t>Pluses and deltas</a:t>
            </a:r>
          </a:p>
          <a:p>
            <a:pPr lvl="1">
              <a:buClr>
                <a:srgbClr val="81ADB5"/>
              </a:buClr>
            </a:pPr>
            <a:r>
              <a:rPr lang="en-GB"/>
              <a:t>Start-doing; Stop-doing; Continue-doing</a:t>
            </a:r>
          </a:p>
          <a:p>
            <a:r>
              <a:rPr lang="en-US" b="0">
                <a:solidFill>
                  <a:srgbClr val="4A4E52"/>
                </a:solidFill>
              </a:rPr>
              <a:t>Should start with the review actions from the previous retrospective</a:t>
            </a:r>
          </a:p>
          <a:p>
            <a:endParaRPr lang="en-US"/>
          </a:p>
          <a:p>
            <a:endParaRPr lang="en-US"/>
          </a:p>
          <a:p>
            <a:r>
              <a:rPr lang="en-US"/>
              <a:t>Attendants</a:t>
            </a:r>
          </a:p>
          <a:p>
            <a:pPr lvl="1"/>
            <a:r>
              <a:rPr lang="en-GB"/>
              <a:t>Build Team   </a:t>
            </a:r>
          </a:p>
          <a:p>
            <a:pPr lvl="1"/>
            <a:r>
              <a:rPr lang="en-GB"/>
              <a:t>Scrum Master   </a:t>
            </a:r>
          </a:p>
          <a:p>
            <a:pPr lvl="1"/>
            <a:r>
              <a:rPr lang="en-GB"/>
              <a:t>Product Owner </a:t>
            </a:r>
          </a:p>
          <a:p>
            <a:endParaRPr lang="en-US" sz="1800"/>
          </a:p>
          <a:p>
            <a:endParaRPr lang="en-US" sz="1800"/>
          </a:p>
          <a:p>
            <a:endParaRPr lang="en-US" sz="1800"/>
          </a:p>
          <a:p>
            <a:endParaRPr lang="en-US" sz="1800"/>
          </a:p>
        </p:txBody>
      </p:sp>
      <p:sp>
        <p:nvSpPr>
          <p:cNvPr id="4" name="Slide Number Placeholder 3"/>
          <p:cNvSpPr>
            <a:spLocks noGrp="1"/>
          </p:cNvSpPr>
          <p:nvPr>
            <p:ph type="sldNum" sz="quarter" idx="12"/>
          </p:nvPr>
        </p:nvSpPr>
        <p:spPr/>
        <p:txBody>
          <a:bodyPr/>
          <a:lstStyle/>
          <a:p>
            <a:r>
              <a:rPr lang="en-GB">
                <a:solidFill>
                  <a:srgbClr val="DC5D2A"/>
                </a:solidFill>
              </a:rPr>
              <a:t>QUALITY. PRODUCTIVITY. INNOVATION.</a:t>
            </a:r>
          </a:p>
        </p:txBody>
      </p:sp>
      <p:sp>
        <p:nvSpPr>
          <p:cNvPr id="5" name="Title 4"/>
          <p:cNvSpPr>
            <a:spLocks noGrp="1"/>
          </p:cNvSpPr>
          <p:nvPr>
            <p:ph type="title"/>
          </p:nvPr>
        </p:nvSpPr>
        <p:spPr/>
        <p:txBody>
          <a:bodyPr/>
          <a:lstStyle/>
          <a:p>
            <a:r>
              <a:rPr lang="en-US"/>
              <a:t>Sprint Retrospective - How</a:t>
            </a:r>
          </a:p>
        </p:txBody>
      </p:sp>
    </p:spTree>
    <p:extLst>
      <p:ext uri="{BB962C8B-B14F-4D97-AF65-F5344CB8AC3E}">
        <p14:creationId xmlns:p14="http://schemas.microsoft.com/office/powerpoint/2010/main" val="670339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normAutofit/>
          </a:bodyPr>
          <a:lstStyle/>
          <a:p>
            <a:r>
              <a:rPr lang="en-US">
                <a:solidFill>
                  <a:schemeClr val="tx1"/>
                </a:solidFill>
              </a:rPr>
              <a:t>Intro</a:t>
            </a:r>
          </a:p>
          <a:p>
            <a:r>
              <a:rPr lang="en-US"/>
              <a:t>Team</a:t>
            </a:r>
          </a:p>
          <a:p>
            <a:r>
              <a:rPr lang="en-US">
                <a:solidFill>
                  <a:schemeClr val="tx1"/>
                </a:solidFill>
              </a:rPr>
              <a:t>Ceremonies</a:t>
            </a:r>
          </a:p>
          <a:p>
            <a:r>
              <a:rPr lang="en-US">
                <a:solidFill>
                  <a:srgbClr val="C00000"/>
                </a:solidFill>
              </a:rPr>
              <a:t>Artifacts</a:t>
            </a:r>
          </a:p>
          <a:p>
            <a:pPr lvl="2"/>
            <a:r>
              <a:rPr lang="en-US">
                <a:solidFill>
                  <a:schemeClr val="tx1"/>
                </a:solidFill>
              </a:rPr>
              <a:t>Product Backlog</a:t>
            </a:r>
          </a:p>
          <a:p>
            <a:pPr lvl="2"/>
            <a:r>
              <a:rPr lang="en-US">
                <a:solidFill>
                  <a:schemeClr val="tx1"/>
                </a:solidFill>
              </a:rPr>
              <a:t>Sprint Backlog</a:t>
            </a:r>
          </a:p>
          <a:p>
            <a:pPr lvl="2"/>
            <a:r>
              <a:rPr lang="en-US">
                <a:solidFill>
                  <a:schemeClr val="tx1"/>
                </a:solidFill>
              </a:rPr>
              <a:t>Retrospective Notes</a:t>
            </a:r>
          </a:p>
          <a:p>
            <a:pPr lvl="2"/>
            <a:endParaRPr lang="en-US">
              <a:solidFill>
                <a:schemeClr val="tx1"/>
              </a:solidFill>
            </a:endParaRPr>
          </a:p>
          <a:p>
            <a:pPr lvl="2"/>
            <a:endParaRPr lang="en-US">
              <a:solidFill>
                <a:schemeClr val="tx1"/>
              </a:solidFill>
            </a:endParaRPr>
          </a:p>
          <a:p>
            <a:pPr lvl="2"/>
            <a:endParaRPr lang="en-US">
              <a:solidFill>
                <a:srgbClr val="C00000"/>
              </a:solidFill>
            </a:endParaRP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343022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71500" y="385764"/>
            <a:ext cx="7823200" cy="739775"/>
          </a:xfrm>
        </p:spPr>
        <p:txBody>
          <a:bodyPr>
            <a:normAutofit/>
          </a:bodyPr>
          <a:lstStyle/>
          <a:p>
            <a:r>
              <a:rPr lang="en-US" altLang="en-US"/>
              <a:t>Scrum in a Nutshell</a:t>
            </a:r>
            <a:endParaRPr lang="en-GB" altLang="en-US"/>
          </a:p>
        </p:txBody>
      </p:sp>
      <p:pic>
        <p:nvPicPr>
          <p:cNvPr id="9" name="Content Placeholder 4"/>
          <p:cNvPicPr>
            <a:picLocks noGrp="1" noChangeAspect="1"/>
          </p:cNvPicPr>
          <p:nvPr>
            <p:ph idx="13"/>
          </p:nvPr>
        </p:nvPicPr>
        <p:blipFill>
          <a:blip r:embed="rId3">
            <a:extLst>
              <a:ext uri="{28A0092B-C50C-407E-A947-70E740481C1C}">
                <a14:useLocalDpi xmlns:a14="http://schemas.microsoft.com/office/drawing/2010/main" val="0"/>
              </a:ext>
            </a:extLst>
          </a:blip>
          <a:srcRect/>
          <a:stretch>
            <a:fillRect/>
          </a:stretch>
        </p:blipFill>
        <p:spPr>
          <a:xfrm>
            <a:off x="1665818" y="990600"/>
            <a:ext cx="8394700" cy="4400550"/>
          </a:xfrm>
          <a:prstGeom prst="rect">
            <a:avLst/>
          </a:prstGeom>
          <a:ln w="9525"/>
          <a:extLst>
            <a:ext uri="{91240B29-F687-4F45-9708-019B960494DF}">
              <a14:hiddenLine xmlns:a14="http://schemas.microsoft.com/office/drawing/2010/main" w="12700">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r>
              <a:rPr lang="en-GB"/>
              <a:t>QUALITY. PRODUCTIVITY. INNOVATION.</a:t>
            </a:r>
          </a:p>
        </p:txBody>
      </p:sp>
      <p:sp>
        <p:nvSpPr>
          <p:cNvPr id="10" name="Slide Number Placeholder 3"/>
          <p:cNvSpPr txBox="1">
            <a:spLocks/>
          </p:cNvSpPr>
          <p:nvPr/>
        </p:nvSpPr>
        <p:spPr bwMode="auto">
          <a:xfrm>
            <a:off x="11199285" y="6586538"/>
            <a:ext cx="408516" cy="2714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compatLnSpc="1">
            <a:prstTxWarp prst="textNoShape">
              <a:avLst/>
            </a:prstTxWarp>
          </a:bodyPr>
          <a:lstStyle>
            <a:defPPr>
              <a:defRPr lang="en-US"/>
            </a:defPPr>
            <a:lvl1pPr marL="0" algn="r" defTabSz="914400" rtl="0" eaLnBrk="0" latinLnBrk="0" hangingPunct="0">
              <a:defRPr sz="900" kern="1200">
                <a:solidFill>
                  <a:schemeClr val="tx1"/>
                </a:solidFill>
                <a:latin typeface="Arial" charset="0"/>
                <a:ea typeface="+mn-ea"/>
                <a:cs typeface="Arial" charset="0"/>
              </a:defRPr>
            </a:lvl1pPr>
            <a:lvl2pPr marL="742950" indent="-285750" algn="l" defTabSz="914400" rtl="0" eaLnBrk="0" latinLnBrk="0" hangingPunct="0">
              <a:defRPr sz="1800" kern="1200">
                <a:solidFill>
                  <a:schemeClr val="tx1"/>
                </a:solidFill>
                <a:latin typeface="Arial" charset="0"/>
                <a:ea typeface="+mn-ea"/>
                <a:cs typeface="Arial" charset="0"/>
              </a:defRPr>
            </a:lvl2pPr>
            <a:lvl3pPr marL="1143000" indent="-228600" algn="l" defTabSz="914400" rtl="0" eaLnBrk="0" latinLnBrk="0" hangingPunct="0">
              <a:defRPr sz="1800" kern="1200">
                <a:solidFill>
                  <a:schemeClr val="tx1"/>
                </a:solidFill>
                <a:latin typeface="Arial" charset="0"/>
                <a:ea typeface="+mn-ea"/>
                <a:cs typeface="Arial" charset="0"/>
              </a:defRPr>
            </a:lvl3pPr>
            <a:lvl4pPr marL="1600200" indent="-228600" algn="l" defTabSz="914400" rtl="0" eaLnBrk="0" latinLnBrk="0" hangingPunct="0">
              <a:defRPr sz="1800" kern="1200">
                <a:solidFill>
                  <a:schemeClr val="tx1"/>
                </a:solidFill>
                <a:latin typeface="Arial" charset="0"/>
                <a:ea typeface="+mn-ea"/>
                <a:cs typeface="Arial" charset="0"/>
              </a:defRPr>
            </a:lvl4pPr>
            <a:lvl5pPr marL="2057400" indent="-228600" algn="l" defTabSz="914400" rtl="0" eaLnBrk="0" latinLnBrk="0" hangingPunct="0">
              <a:defRPr sz="1800" kern="1200">
                <a:solidFill>
                  <a:schemeClr val="tx1"/>
                </a:solidFill>
                <a:latin typeface="Arial" charset="0"/>
                <a:ea typeface="+mn-ea"/>
                <a:cs typeface="Arial" charset="0"/>
              </a:defRPr>
            </a:lvl5pPr>
            <a:lvl6pPr marL="25146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6pPr>
            <a:lvl7pPr marL="29718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7pPr>
            <a:lvl8pPr marL="34290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8pPr>
            <a:lvl9pPr marL="3886200" indent="-228600" algn="l" defTabSz="914400" rtl="0" eaLnBrk="0" fontAlgn="base" latinLnBrk="0" hangingPunct="0">
              <a:spcBef>
                <a:spcPct val="0"/>
              </a:spcBef>
              <a:spcAft>
                <a:spcPct val="0"/>
              </a:spcAft>
              <a:defRPr sz="1800" kern="1200">
                <a:solidFill>
                  <a:schemeClr val="tx1"/>
                </a:solidFill>
                <a:latin typeface="Arial" charset="0"/>
                <a:ea typeface="+mn-ea"/>
                <a:cs typeface="Arial" charset="0"/>
              </a:defRPr>
            </a:lvl9pPr>
          </a:lstStyle>
          <a:p>
            <a:pPr eaLnBrk="1" hangingPunct="1"/>
            <a:fld id="{8A90B2E7-A530-4831-A33E-DFA6171B4D46}" type="slidenum">
              <a:rPr lang="en-US" altLang="en-US" smtClean="0">
                <a:solidFill>
                  <a:srgbClr val="FFFFFF"/>
                </a:solidFill>
                <a:latin typeface="Calibri" pitchFamily="34" charset="0"/>
              </a:rPr>
              <a:pPr eaLnBrk="1" hangingPunct="1"/>
              <a:t>49</a:t>
            </a:fld>
            <a:endParaRPr lang="en-US" altLang="en-US">
              <a:solidFill>
                <a:srgbClr val="FFFFFF"/>
              </a:solidFill>
              <a:latin typeface="Calibri" pitchFamily="34" charset="0"/>
            </a:endParaRP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109" y="1247777"/>
            <a:ext cx="10161319" cy="4776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04405" y="1377538"/>
            <a:ext cx="4690753" cy="403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0631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Straight Arrow Connector 81"/>
          <p:cNvCxnSpPr/>
          <p:nvPr/>
        </p:nvCxnSpPr>
        <p:spPr>
          <a:xfrm>
            <a:off x="8609523" y="2393492"/>
            <a:ext cx="1800000"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6850124" y="2393492"/>
            <a:ext cx="180000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942469" y="2385856"/>
            <a:ext cx="1948963" cy="7636"/>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3333338" y="2385856"/>
            <a:ext cx="1733622" cy="503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Traditional approach</a:t>
            </a:r>
            <a:endParaRPr lang="en-GB"/>
          </a:p>
        </p:txBody>
      </p:sp>
      <p:sp>
        <p:nvSpPr>
          <p:cNvPr id="3" name="Slide Number Placeholder 2"/>
          <p:cNvSpPr>
            <a:spLocks noGrp="1"/>
          </p:cNvSpPr>
          <p:nvPr>
            <p:ph type="sldNum" sz="quarter" idx="12"/>
          </p:nvPr>
        </p:nvSpPr>
        <p:spPr/>
        <p:txBody>
          <a:bodyPr/>
          <a:lstStyle/>
          <a:p>
            <a:r>
              <a:rPr lang="en-GB"/>
              <a:t>QUALITY. PRODUCTIVITY. INNOVATION.</a:t>
            </a:r>
          </a:p>
        </p:txBody>
      </p:sp>
      <p:grpSp>
        <p:nvGrpSpPr>
          <p:cNvPr id="12" name="Group 11"/>
          <p:cNvGrpSpPr/>
          <p:nvPr/>
        </p:nvGrpSpPr>
        <p:grpSpPr>
          <a:xfrm>
            <a:off x="1510657" y="2969473"/>
            <a:ext cx="10185063" cy="2641187"/>
            <a:chOff x="810305" y="2016955"/>
            <a:chExt cx="10673819" cy="3633717"/>
          </a:xfrm>
        </p:grpSpPr>
        <p:sp>
          <p:nvSpPr>
            <p:cNvPr id="5" name="Rounded Rectangle 4"/>
            <p:cNvSpPr/>
            <p:nvPr/>
          </p:nvSpPr>
          <p:spPr>
            <a:xfrm>
              <a:off x="810305" y="2016955"/>
              <a:ext cx="1609344" cy="649744"/>
            </a:xfrm>
            <a:prstGeom prst="roundRect">
              <a:avLst/>
            </a:prstGeom>
            <a:solidFill>
              <a:srgbClr val="92D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prstClr val="white"/>
                  </a:solidFill>
                </a:rPr>
                <a:t>Requirements</a:t>
              </a:r>
              <a:endParaRPr lang="en-GB">
                <a:solidFill>
                  <a:prstClr val="white"/>
                </a:solidFill>
              </a:endParaRPr>
            </a:p>
          </p:txBody>
        </p:sp>
        <p:sp>
          <p:nvSpPr>
            <p:cNvPr id="6" name="Rounded Rectangle 5"/>
            <p:cNvSpPr/>
            <p:nvPr/>
          </p:nvSpPr>
          <p:spPr>
            <a:xfrm>
              <a:off x="1602785" y="2761081"/>
              <a:ext cx="1609200" cy="649744"/>
            </a:xfrm>
            <a:prstGeom prst="round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prstClr val="white"/>
                  </a:solidFill>
                </a:rPr>
                <a:t>Architecture</a:t>
              </a:r>
              <a:endParaRPr lang="en-GB" sz="1600">
                <a:solidFill>
                  <a:prstClr val="white"/>
                </a:solidFill>
              </a:endParaRPr>
            </a:p>
            <a:p>
              <a:pPr algn="ctr"/>
              <a:r>
                <a:rPr lang="en-US" sz="1600">
                  <a:solidFill>
                    <a:prstClr val="white"/>
                  </a:solidFill>
                </a:rPr>
                <a:t>&amp; Design</a:t>
              </a:r>
              <a:endParaRPr lang="en-GB" sz="1600">
                <a:solidFill>
                  <a:prstClr val="white"/>
                </a:solidFill>
              </a:endParaRPr>
            </a:p>
          </p:txBody>
        </p:sp>
        <p:sp>
          <p:nvSpPr>
            <p:cNvPr id="7" name="Rounded Rectangle 6"/>
            <p:cNvSpPr/>
            <p:nvPr/>
          </p:nvSpPr>
          <p:spPr>
            <a:xfrm>
              <a:off x="2419650" y="3504702"/>
              <a:ext cx="1609200" cy="651600"/>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prstClr val="white"/>
                  </a:solidFill>
                </a:rPr>
                <a:t>Development</a:t>
              </a:r>
              <a:endParaRPr lang="en-GB" sz="1600">
                <a:solidFill>
                  <a:prstClr val="white"/>
                </a:solidFill>
              </a:endParaRPr>
            </a:p>
          </p:txBody>
        </p:sp>
        <p:sp>
          <p:nvSpPr>
            <p:cNvPr id="17" name="Rounded Rectangle 16"/>
            <p:cNvSpPr/>
            <p:nvPr/>
          </p:nvSpPr>
          <p:spPr>
            <a:xfrm>
              <a:off x="3211985" y="4250180"/>
              <a:ext cx="1609200" cy="651600"/>
            </a:xfrm>
            <a:prstGeom prst="round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prstClr val="white"/>
                  </a:solidFill>
                </a:rPr>
                <a:t>Software Testing</a:t>
              </a:r>
              <a:endParaRPr lang="en-GB" sz="1600">
                <a:solidFill>
                  <a:prstClr val="white"/>
                </a:solidFill>
              </a:endParaRPr>
            </a:p>
          </p:txBody>
        </p:sp>
        <p:sp>
          <p:nvSpPr>
            <p:cNvPr id="18" name="Rounded Rectangle 17"/>
            <p:cNvSpPr/>
            <p:nvPr/>
          </p:nvSpPr>
          <p:spPr>
            <a:xfrm>
              <a:off x="4028849" y="4995659"/>
              <a:ext cx="1609200" cy="651600"/>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prstClr val="white"/>
                  </a:solidFill>
                </a:rPr>
                <a:t>Release &amp; Support</a:t>
              </a:r>
              <a:endParaRPr lang="en-GB" sz="1600">
                <a:solidFill>
                  <a:prstClr val="white"/>
                </a:solidFill>
              </a:endParaRPr>
            </a:p>
          </p:txBody>
        </p:sp>
        <p:sp>
          <p:nvSpPr>
            <p:cNvPr id="34" name="Rounded Rectangle 33"/>
            <p:cNvSpPr/>
            <p:nvPr/>
          </p:nvSpPr>
          <p:spPr>
            <a:xfrm>
              <a:off x="5613520" y="2020369"/>
              <a:ext cx="1609344" cy="649744"/>
            </a:xfrm>
            <a:prstGeom prst="roundRect">
              <a:avLst/>
            </a:prstGeom>
            <a:solidFill>
              <a:srgbClr val="92D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prstClr val="white"/>
                  </a:solidFill>
                </a:rPr>
                <a:t>Analysts</a:t>
              </a:r>
              <a:endParaRPr lang="en-GB" sz="1600">
                <a:solidFill>
                  <a:prstClr val="white"/>
                </a:solidFill>
              </a:endParaRPr>
            </a:p>
          </p:txBody>
        </p:sp>
        <p:sp>
          <p:nvSpPr>
            <p:cNvPr id="35" name="Rounded Rectangle 34"/>
            <p:cNvSpPr/>
            <p:nvPr/>
          </p:nvSpPr>
          <p:spPr>
            <a:xfrm>
              <a:off x="6406000" y="2764494"/>
              <a:ext cx="1609200" cy="649744"/>
            </a:xfrm>
            <a:prstGeom prst="round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prstClr val="white"/>
                  </a:solidFill>
                </a:rPr>
                <a:t>Architects</a:t>
              </a:r>
              <a:endParaRPr lang="en-GB" sz="1600">
                <a:solidFill>
                  <a:prstClr val="white"/>
                </a:solidFill>
              </a:endParaRPr>
            </a:p>
          </p:txBody>
        </p:sp>
        <p:sp>
          <p:nvSpPr>
            <p:cNvPr id="36" name="Rounded Rectangle 35"/>
            <p:cNvSpPr/>
            <p:nvPr/>
          </p:nvSpPr>
          <p:spPr>
            <a:xfrm>
              <a:off x="7222864" y="3508116"/>
              <a:ext cx="1609200" cy="651600"/>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prstClr val="white"/>
                  </a:solidFill>
                </a:rPr>
                <a:t>Programmers</a:t>
              </a:r>
              <a:endParaRPr lang="en-GB" sz="1600">
                <a:solidFill>
                  <a:prstClr val="white"/>
                </a:solidFill>
              </a:endParaRPr>
            </a:p>
          </p:txBody>
        </p:sp>
        <p:sp>
          <p:nvSpPr>
            <p:cNvPr id="39" name="Rounded Rectangle 38"/>
            <p:cNvSpPr/>
            <p:nvPr/>
          </p:nvSpPr>
          <p:spPr>
            <a:xfrm>
              <a:off x="8015200" y="4253594"/>
              <a:ext cx="1609200" cy="651600"/>
            </a:xfrm>
            <a:prstGeom prst="round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prstClr val="white"/>
                  </a:solidFill>
                </a:rPr>
                <a:t>Testers</a:t>
              </a:r>
              <a:endParaRPr lang="en-GB" sz="1600">
                <a:solidFill>
                  <a:prstClr val="white"/>
                </a:solidFill>
              </a:endParaRPr>
            </a:p>
          </p:txBody>
        </p:sp>
        <p:sp>
          <p:nvSpPr>
            <p:cNvPr id="40" name="Rounded Rectangle 39"/>
            <p:cNvSpPr/>
            <p:nvPr/>
          </p:nvSpPr>
          <p:spPr>
            <a:xfrm>
              <a:off x="8832064" y="4999072"/>
              <a:ext cx="1609200" cy="651600"/>
            </a:xfrm>
            <a:prstGeom prst="roundRect">
              <a:avLst/>
            </a:prstGeom>
            <a:solidFill>
              <a:srgbClr val="0070C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prstClr val="white"/>
                  </a:solidFill>
                </a:rPr>
                <a:t>Supporters</a:t>
              </a:r>
              <a:endParaRPr lang="en-GB" sz="1600">
                <a:solidFill>
                  <a:prstClr val="white"/>
                </a:solidFill>
              </a:endParaRPr>
            </a:p>
          </p:txBody>
        </p:sp>
        <p:cxnSp>
          <p:nvCxnSpPr>
            <p:cNvPr id="48" name="Straight Arrow Connector 47"/>
            <p:cNvCxnSpPr/>
            <p:nvPr/>
          </p:nvCxnSpPr>
          <p:spPr>
            <a:xfrm flipV="1">
              <a:off x="2611673" y="2341827"/>
              <a:ext cx="2862535" cy="6154"/>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3413225" y="3077518"/>
              <a:ext cx="2785583" cy="11345"/>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236041" y="3843029"/>
              <a:ext cx="2779631" cy="928"/>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022497" y="4575980"/>
              <a:ext cx="2785511" cy="12527"/>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801227" y="5327015"/>
              <a:ext cx="2883227" cy="6264"/>
            </a:xfrm>
            <a:prstGeom prst="straightConnector1">
              <a:avLst/>
            </a:prstGeom>
            <a:ln w="508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p:cNvCxnSpPr>
              <a:stCxn id="5" idx="3"/>
            </p:cNvCxnSpPr>
            <p:nvPr/>
          </p:nvCxnSpPr>
          <p:spPr>
            <a:xfrm>
              <a:off x="2419649" y="2341827"/>
              <a:ext cx="377952" cy="41925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6" idx="1"/>
            </p:cNvCxnSpPr>
            <p:nvPr/>
          </p:nvCxnSpPr>
          <p:spPr>
            <a:xfrm rot="10800000">
              <a:off x="1219200" y="2666274"/>
              <a:ext cx="383585" cy="419678"/>
            </a:xfrm>
            <a:prstGeom prst="curvedConnector2">
              <a:avLst/>
            </a:prstGeom>
            <a:ln w="3810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p:cNvCxnSpPr/>
            <p:nvPr/>
          </p:nvCxnSpPr>
          <p:spPr>
            <a:xfrm>
              <a:off x="3224248" y="3085449"/>
              <a:ext cx="377952" cy="41925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p:nvPr/>
          </p:nvCxnSpPr>
          <p:spPr>
            <a:xfrm rot="10800000">
              <a:off x="2023800" y="3409896"/>
              <a:ext cx="383585" cy="419678"/>
            </a:xfrm>
            <a:prstGeom prst="curvedConnector2">
              <a:avLst/>
            </a:prstGeom>
            <a:ln w="3810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p:cNvCxnSpPr/>
            <p:nvPr/>
          </p:nvCxnSpPr>
          <p:spPr>
            <a:xfrm>
              <a:off x="4028849" y="3828926"/>
              <a:ext cx="377952" cy="41925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p:cNvCxnSpPr/>
            <p:nvPr/>
          </p:nvCxnSpPr>
          <p:spPr>
            <a:xfrm rot="10800000">
              <a:off x="2828401" y="4153373"/>
              <a:ext cx="383585" cy="419678"/>
            </a:xfrm>
            <a:prstGeom prst="curvedConnector2">
              <a:avLst/>
            </a:prstGeom>
            <a:ln w="38100">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p:cNvCxnSpPr/>
            <p:nvPr/>
          </p:nvCxnSpPr>
          <p:spPr>
            <a:xfrm>
              <a:off x="4820740" y="4586021"/>
              <a:ext cx="377951" cy="41925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p:cNvCxnSpPr/>
            <p:nvPr/>
          </p:nvCxnSpPr>
          <p:spPr>
            <a:xfrm rot="10800000">
              <a:off x="3620292" y="4910468"/>
              <a:ext cx="383585" cy="419678"/>
            </a:xfrm>
            <a:prstGeom prst="curvedConnector2">
              <a:avLst/>
            </a:prstGeom>
            <a:ln w="38100">
              <a:prstDash val="dashDot"/>
              <a:tailEnd type="triangle"/>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9874779" y="2386760"/>
              <a:ext cx="1609345" cy="690727"/>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prstClr val="white"/>
                  </a:solidFill>
                </a:rPr>
                <a:t>Project Managers</a:t>
              </a:r>
              <a:endParaRPr lang="en-GB" sz="1600">
                <a:solidFill>
                  <a:prstClr val="white"/>
                </a:solidFill>
              </a:endParaRPr>
            </a:p>
          </p:txBody>
        </p:sp>
        <p:sp>
          <p:nvSpPr>
            <p:cNvPr id="33" name="Oval 32"/>
            <p:cNvSpPr/>
            <p:nvPr/>
          </p:nvSpPr>
          <p:spPr>
            <a:xfrm rot="12787407">
              <a:off x="5133916" y="2508815"/>
              <a:ext cx="5864129" cy="286026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p:cNvCxnSpPr/>
            <p:nvPr/>
          </p:nvCxnSpPr>
          <p:spPr>
            <a:xfrm flipH="1">
              <a:off x="9337127" y="2877274"/>
              <a:ext cx="537652" cy="4849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762429" y="1169620"/>
            <a:ext cx="6499761" cy="923330"/>
          </a:xfrm>
          <a:prstGeom prst="rect">
            <a:avLst/>
          </a:prstGeom>
        </p:spPr>
        <p:txBody>
          <a:bodyPr wrap="square">
            <a:spAutoFit/>
          </a:bodyPr>
          <a:lstStyle/>
          <a:p>
            <a:pPr algn="just"/>
            <a:r>
              <a:rPr lang="en-GB"/>
              <a:t>Waterfall </a:t>
            </a:r>
            <a:r>
              <a:rPr lang="en-GB" err="1"/>
              <a:t>mindset</a:t>
            </a:r>
            <a:r>
              <a:rPr lang="en-GB"/>
              <a:t> – usually, everybody is looking for his part in the project, concentrating only on inputs and outputs of his layer, sometimes forgetting the end goal or the context he is operating in.</a:t>
            </a:r>
          </a:p>
        </p:txBody>
      </p:sp>
      <p:sp>
        <p:nvSpPr>
          <p:cNvPr id="4" name="TextBox 3"/>
          <p:cNvSpPr txBox="1"/>
          <p:nvPr/>
        </p:nvSpPr>
        <p:spPr>
          <a:xfrm rot="18708269">
            <a:off x="647160" y="4121891"/>
            <a:ext cx="1630062" cy="276999"/>
          </a:xfrm>
          <a:prstGeom prst="rect">
            <a:avLst/>
          </a:prstGeom>
          <a:noFill/>
        </p:spPr>
        <p:txBody>
          <a:bodyPr wrap="none" rtlCol="0">
            <a:spAutoFit/>
          </a:bodyPr>
          <a:lstStyle/>
          <a:p>
            <a:r>
              <a:rPr lang="en-US" sz="1200"/>
              <a:t>late/missing feedback -</a:t>
            </a:r>
          </a:p>
        </p:txBody>
      </p:sp>
      <p:sp>
        <p:nvSpPr>
          <p:cNvPr id="38" name="TextBox 37"/>
          <p:cNvSpPr txBox="1"/>
          <p:nvPr/>
        </p:nvSpPr>
        <p:spPr>
          <a:xfrm>
            <a:off x="3373551" y="3237817"/>
            <a:ext cx="1322798" cy="277000"/>
          </a:xfrm>
          <a:prstGeom prst="rect">
            <a:avLst/>
          </a:prstGeom>
          <a:noFill/>
        </p:spPr>
        <p:txBody>
          <a:bodyPr wrap="none" rtlCol="0">
            <a:spAutoFit/>
          </a:bodyPr>
          <a:lstStyle/>
          <a:p>
            <a:r>
              <a:rPr lang="en-US" sz="1200"/>
              <a:t>- output and input</a:t>
            </a:r>
            <a:endParaRPr lang="en-GB" sz="1200"/>
          </a:p>
        </p:txBody>
      </p:sp>
      <p:sp>
        <p:nvSpPr>
          <p:cNvPr id="53" name="TextBox 52"/>
          <p:cNvSpPr txBox="1"/>
          <p:nvPr/>
        </p:nvSpPr>
        <p:spPr>
          <a:xfrm>
            <a:off x="5208713" y="4006984"/>
            <a:ext cx="1182568" cy="276999"/>
          </a:xfrm>
          <a:prstGeom prst="rect">
            <a:avLst/>
          </a:prstGeom>
          <a:noFill/>
        </p:spPr>
        <p:txBody>
          <a:bodyPr wrap="none" rtlCol="0">
            <a:spAutoFit/>
          </a:bodyPr>
          <a:lstStyle/>
          <a:p>
            <a:r>
              <a:rPr lang="en-US" sz="1200"/>
              <a:t>associated roles</a:t>
            </a:r>
          </a:p>
        </p:txBody>
      </p:sp>
      <p:cxnSp>
        <p:nvCxnSpPr>
          <p:cNvPr id="44" name="Straight Arrow Connector 43"/>
          <p:cNvCxnSpPr/>
          <p:nvPr/>
        </p:nvCxnSpPr>
        <p:spPr>
          <a:xfrm>
            <a:off x="1564876" y="2372793"/>
            <a:ext cx="1842079" cy="4635"/>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10409523" y="1967061"/>
            <a:ext cx="944277" cy="88680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 Goal</a:t>
            </a:r>
            <a:endParaRPr lang="en-GB"/>
          </a:p>
        </p:txBody>
      </p:sp>
      <p:sp>
        <p:nvSpPr>
          <p:cNvPr id="13" name="TextBox 12"/>
          <p:cNvSpPr txBox="1"/>
          <p:nvPr/>
        </p:nvSpPr>
        <p:spPr>
          <a:xfrm rot="2543456">
            <a:off x="9680733" y="4166050"/>
            <a:ext cx="1641731" cy="276999"/>
          </a:xfrm>
          <a:prstGeom prst="rect">
            <a:avLst/>
          </a:prstGeom>
          <a:noFill/>
        </p:spPr>
        <p:txBody>
          <a:bodyPr wrap="none" rtlCol="0">
            <a:spAutoFit/>
          </a:bodyPr>
          <a:lstStyle/>
          <a:p>
            <a:r>
              <a:rPr lang="en-US" sz="1200"/>
              <a:t>- command and control</a:t>
            </a:r>
            <a:endParaRPr lang="en-GB" sz="1200"/>
          </a:p>
        </p:txBody>
      </p:sp>
    </p:spTree>
    <p:extLst>
      <p:ext uri="{BB962C8B-B14F-4D97-AF65-F5344CB8AC3E}">
        <p14:creationId xmlns:p14="http://schemas.microsoft.com/office/powerpoint/2010/main" val="1401031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normAutofit/>
          </a:bodyPr>
          <a:lstStyle/>
          <a:p>
            <a:r>
              <a:rPr lang="en-US">
                <a:solidFill>
                  <a:schemeClr val="tx1"/>
                </a:solidFill>
              </a:rPr>
              <a:t>Intro</a:t>
            </a:r>
          </a:p>
          <a:p>
            <a:r>
              <a:rPr lang="en-US"/>
              <a:t>Team</a:t>
            </a:r>
          </a:p>
          <a:p>
            <a:r>
              <a:rPr lang="en-US">
                <a:solidFill>
                  <a:schemeClr val="tx1"/>
                </a:solidFill>
              </a:rPr>
              <a:t>Ceremonies</a:t>
            </a:r>
          </a:p>
          <a:p>
            <a:r>
              <a:rPr lang="en-US">
                <a:solidFill>
                  <a:srgbClr val="C00000"/>
                </a:solidFill>
              </a:rPr>
              <a:t>Artifacts</a:t>
            </a:r>
          </a:p>
          <a:p>
            <a:pPr lvl="2"/>
            <a:r>
              <a:rPr lang="en-US">
                <a:solidFill>
                  <a:srgbClr val="C00000"/>
                </a:solidFill>
              </a:rPr>
              <a:t>Product Backlog</a:t>
            </a:r>
          </a:p>
          <a:p>
            <a:pPr lvl="2"/>
            <a:r>
              <a:rPr lang="en-US">
                <a:solidFill>
                  <a:schemeClr val="tx1"/>
                </a:solidFill>
              </a:rPr>
              <a:t>Sprint Backlog</a:t>
            </a:r>
          </a:p>
          <a:p>
            <a:pPr lvl="2"/>
            <a:r>
              <a:rPr lang="en-US">
                <a:solidFill>
                  <a:schemeClr val="tx1"/>
                </a:solidFill>
              </a:rPr>
              <a:t>Retrospective Notes</a:t>
            </a:r>
          </a:p>
          <a:p>
            <a:pPr lvl="2"/>
            <a:endParaRPr lang="en-US">
              <a:solidFill>
                <a:schemeClr val="tx1"/>
              </a:solidFill>
            </a:endParaRPr>
          </a:p>
          <a:p>
            <a:pPr lvl="2"/>
            <a:endParaRPr lang="en-US">
              <a:solidFill>
                <a:schemeClr val="tx1"/>
              </a:solidFill>
            </a:endParaRPr>
          </a:p>
          <a:p>
            <a:pPr lvl="2"/>
            <a:endParaRPr lang="en-US">
              <a:solidFill>
                <a:srgbClr val="C00000"/>
              </a:solidFill>
            </a:endParaRP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1110884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Product Backlog</a:t>
            </a:r>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4" name="Content Placeholder 3"/>
          <p:cNvSpPr>
            <a:spLocks noGrp="1"/>
          </p:cNvSpPr>
          <p:nvPr>
            <p:ph idx="13"/>
          </p:nvPr>
        </p:nvSpPr>
        <p:spPr>
          <a:xfrm>
            <a:off x="810303" y="1327617"/>
            <a:ext cx="4876819" cy="4399111"/>
          </a:xfrm>
        </p:spPr>
        <p:txBody>
          <a:bodyPr>
            <a:normAutofit fontScale="92500"/>
          </a:bodyPr>
          <a:lstStyle/>
          <a:p>
            <a:pPr algn="just"/>
            <a:r>
              <a:rPr lang="en-US" sz="1800" b="0">
                <a:solidFill>
                  <a:srgbClr val="C00000"/>
                </a:solidFill>
              </a:rPr>
              <a:t>WHY</a:t>
            </a:r>
          </a:p>
          <a:p>
            <a:pPr algn="just"/>
            <a:r>
              <a:rPr lang="en-US" sz="1800" b="0">
                <a:solidFill>
                  <a:schemeClr val="tx1"/>
                </a:solidFill>
              </a:rPr>
              <a:t>the only source of information for product scope and shape</a:t>
            </a:r>
          </a:p>
          <a:p>
            <a:pPr algn="just"/>
            <a:r>
              <a:rPr lang="en-US" sz="1800" b="0">
                <a:solidFill>
                  <a:schemeClr val="tx1"/>
                </a:solidFill>
              </a:rPr>
              <a:t>identifies the business critical features (80/20 rule)</a:t>
            </a:r>
          </a:p>
          <a:p>
            <a:pPr algn="just"/>
            <a:r>
              <a:rPr lang="en-US" sz="1800" b="0">
                <a:solidFill>
                  <a:schemeClr val="tx1"/>
                </a:solidFill>
              </a:rPr>
              <a:t>provides transparency between two worlds, client and contractor/partner</a:t>
            </a:r>
          </a:p>
          <a:p>
            <a:pPr algn="just"/>
            <a:r>
              <a:rPr lang="en-US" sz="1800" b="0">
                <a:solidFill>
                  <a:schemeClr val="tx1"/>
                </a:solidFill>
              </a:rPr>
              <a:t>guiding beacon for business and development voyage</a:t>
            </a:r>
          </a:p>
          <a:p>
            <a:pPr algn="just"/>
            <a:r>
              <a:rPr lang="en-US" sz="1800" b="0">
                <a:solidFill>
                  <a:schemeClr val="tx1"/>
                </a:solidFill>
              </a:rPr>
              <a:t>helps the Build Team to understand the business (product) goals and reasoning to achieve a valuable outcome</a:t>
            </a:r>
          </a:p>
          <a:p>
            <a:pPr algn="just"/>
            <a:endParaRPr lang="en-US" sz="1800" b="0">
              <a:solidFill>
                <a:schemeClr val="tx1"/>
              </a:solidFill>
            </a:endParaRPr>
          </a:p>
          <a:p>
            <a:pPr algn="just"/>
            <a:r>
              <a:rPr lang="en-US" sz="1800" b="0">
                <a:solidFill>
                  <a:srgbClr val="C00000"/>
                </a:solidFill>
              </a:rPr>
              <a:t>WHAT</a:t>
            </a:r>
          </a:p>
          <a:p>
            <a:pPr algn="just"/>
            <a:r>
              <a:rPr lang="en-US" sz="1800" b="0">
                <a:solidFill>
                  <a:schemeClr val="tx1"/>
                </a:solidFill>
              </a:rPr>
              <a:t>a high level ordered list of customer requirements for the project that is owned by the Product Owner</a:t>
            </a:r>
          </a:p>
        </p:txBody>
      </p:sp>
      <p:pic>
        <p:nvPicPr>
          <p:cNvPr id="8" name="Picture 7"/>
          <p:cNvPicPr>
            <a:picLocks noChangeAspect="1"/>
          </p:cNvPicPr>
          <p:nvPr/>
        </p:nvPicPr>
        <p:blipFill>
          <a:blip r:embed="rId3"/>
          <a:stretch>
            <a:fillRect/>
          </a:stretch>
        </p:blipFill>
        <p:spPr>
          <a:xfrm>
            <a:off x="5687122" y="1324947"/>
            <a:ext cx="5982995" cy="4351829"/>
          </a:xfrm>
          <a:prstGeom prst="rect">
            <a:avLst/>
          </a:prstGeom>
        </p:spPr>
      </p:pic>
    </p:spTree>
    <p:extLst>
      <p:ext uri="{BB962C8B-B14F-4D97-AF65-F5344CB8AC3E}">
        <p14:creationId xmlns:p14="http://schemas.microsoft.com/office/powerpoint/2010/main" val="1080521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normAutofit/>
          </a:bodyPr>
          <a:lstStyle/>
          <a:p>
            <a:r>
              <a:rPr lang="en-US">
                <a:solidFill>
                  <a:schemeClr val="tx1"/>
                </a:solidFill>
              </a:rPr>
              <a:t>Intro</a:t>
            </a:r>
          </a:p>
          <a:p>
            <a:r>
              <a:rPr lang="en-US"/>
              <a:t>Team</a:t>
            </a:r>
          </a:p>
          <a:p>
            <a:r>
              <a:rPr lang="en-US">
                <a:solidFill>
                  <a:schemeClr val="tx1"/>
                </a:solidFill>
              </a:rPr>
              <a:t>Ceremonies</a:t>
            </a:r>
          </a:p>
          <a:p>
            <a:r>
              <a:rPr lang="en-US">
                <a:solidFill>
                  <a:srgbClr val="C00000"/>
                </a:solidFill>
              </a:rPr>
              <a:t>Artifacts</a:t>
            </a:r>
          </a:p>
          <a:p>
            <a:pPr lvl="2"/>
            <a:r>
              <a:rPr lang="en-US">
                <a:solidFill>
                  <a:schemeClr val="tx1"/>
                </a:solidFill>
              </a:rPr>
              <a:t>Product Backlog</a:t>
            </a:r>
          </a:p>
          <a:p>
            <a:pPr lvl="2"/>
            <a:r>
              <a:rPr lang="en-US">
                <a:solidFill>
                  <a:srgbClr val="C00000"/>
                </a:solidFill>
              </a:rPr>
              <a:t>Sprint Backlog</a:t>
            </a:r>
          </a:p>
          <a:p>
            <a:pPr lvl="2"/>
            <a:r>
              <a:rPr lang="en-US">
                <a:solidFill>
                  <a:schemeClr val="tx1"/>
                </a:solidFill>
              </a:rPr>
              <a:t>Retrospective Notes</a:t>
            </a:r>
          </a:p>
          <a:p>
            <a:pPr lvl="2"/>
            <a:endParaRPr lang="en-US">
              <a:solidFill>
                <a:schemeClr val="tx1"/>
              </a:solidFill>
            </a:endParaRPr>
          </a:p>
          <a:p>
            <a:pPr lvl="2"/>
            <a:endParaRPr lang="en-US">
              <a:solidFill>
                <a:schemeClr val="tx1"/>
              </a:solidFill>
            </a:endParaRPr>
          </a:p>
          <a:p>
            <a:pPr lvl="2"/>
            <a:endParaRPr lang="en-US">
              <a:solidFill>
                <a:srgbClr val="C00000"/>
              </a:solidFill>
            </a:endParaRP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3488264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Sprint Backlog</a:t>
            </a:r>
            <a:br>
              <a:rPr lang="en-US"/>
            </a:br>
            <a:endParaRPr lang="en-US"/>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11" name="Content Placeholder 10"/>
          <p:cNvSpPr>
            <a:spLocks noGrp="1"/>
          </p:cNvSpPr>
          <p:nvPr>
            <p:ph idx="13"/>
          </p:nvPr>
        </p:nvSpPr>
        <p:spPr>
          <a:xfrm>
            <a:off x="810303" y="1617968"/>
            <a:ext cx="3732200" cy="4399111"/>
          </a:xfrm>
        </p:spPr>
        <p:txBody>
          <a:bodyPr>
            <a:normAutofit/>
          </a:bodyPr>
          <a:lstStyle/>
          <a:p>
            <a:pPr algn="just"/>
            <a:r>
              <a:rPr lang="en-US" sz="1800" b="0"/>
              <a:t>WHY</a:t>
            </a:r>
          </a:p>
          <a:p>
            <a:r>
              <a:rPr lang="en-US" sz="1800" b="0">
                <a:solidFill>
                  <a:schemeClr val="tx1"/>
                </a:solidFill>
              </a:rPr>
              <a:t>team needs a </a:t>
            </a:r>
            <a:r>
              <a:rPr lang="en-US" sz="1800">
                <a:solidFill>
                  <a:schemeClr val="tx1"/>
                </a:solidFill>
              </a:rPr>
              <a:t>plan for delivering </a:t>
            </a:r>
            <a:r>
              <a:rPr lang="en-US" sz="1800" b="0">
                <a:solidFill>
                  <a:schemeClr val="tx1"/>
                </a:solidFill>
              </a:rPr>
              <a:t>the product Increment and realizing the Sprint Goal</a:t>
            </a:r>
          </a:p>
          <a:p>
            <a:pPr algn="just"/>
            <a:endParaRPr lang="en-US" sz="1800" b="0">
              <a:solidFill>
                <a:schemeClr val="tx1"/>
              </a:solidFill>
            </a:endParaRPr>
          </a:p>
          <a:p>
            <a:pPr algn="just"/>
            <a:r>
              <a:rPr lang="en-US" sz="1800" b="0">
                <a:solidFill>
                  <a:schemeClr val="tx1"/>
                </a:solidFill>
              </a:rPr>
              <a:t>team needs an artefact to reflect an </a:t>
            </a:r>
            <a:r>
              <a:rPr lang="en-US" sz="1800">
                <a:solidFill>
                  <a:schemeClr val="tx1"/>
                </a:solidFill>
              </a:rPr>
              <a:t>up-to-date snapshot </a:t>
            </a:r>
            <a:r>
              <a:rPr lang="en-US" sz="1800" b="0">
                <a:solidFill>
                  <a:schemeClr val="tx1"/>
                </a:solidFill>
              </a:rPr>
              <a:t>of the sprint's progress and facilitate the day-to-day planning </a:t>
            </a:r>
          </a:p>
          <a:p>
            <a:pPr algn="just"/>
            <a:endParaRPr lang="en-US" sz="1800" b="0">
              <a:solidFill>
                <a:schemeClr val="tx1"/>
              </a:solidFill>
            </a:endParaRPr>
          </a:p>
          <a:p>
            <a:pPr algn="just"/>
            <a:r>
              <a:rPr lang="en-US" sz="1800" b="0">
                <a:solidFill>
                  <a:schemeClr val="tx1"/>
                </a:solidFill>
              </a:rPr>
              <a:t>team tracks this total </a:t>
            </a:r>
            <a:r>
              <a:rPr lang="en-US" sz="1800">
                <a:solidFill>
                  <a:schemeClr val="tx1"/>
                </a:solidFill>
              </a:rPr>
              <a:t>work remaining</a:t>
            </a:r>
            <a:r>
              <a:rPr lang="en-US" sz="1800" b="0">
                <a:solidFill>
                  <a:schemeClr val="tx1"/>
                </a:solidFill>
              </a:rPr>
              <a:t> to project the likelihood of achieving the Sprint Goal</a:t>
            </a:r>
          </a:p>
          <a:p>
            <a:endParaRPr lang="en-US"/>
          </a:p>
          <a:p>
            <a:endParaRPr lang="en-US"/>
          </a:p>
        </p:txBody>
      </p:sp>
      <p:pic>
        <p:nvPicPr>
          <p:cNvPr id="9" name="Picture 8"/>
          <p:cNvPicPr>
            <a:picLocks noChangeAspect="1"/>
          </p:cNvPicPr>
          <p:nvPr/>
        </p:nvPicPr>
        <p:blipFill>
          <a:blip r:embed="rId3"/>
          <a:stretch>
            <a:fillRect/>
          </a:stretch>
        </p:blipFill>
        <p:spPr>
          <a:xfrm>
            <a:off x="4774434" y="1617968"/>
            <a:ext cx="6933333" cy="4207655"/>
          </a:xfrm>
          <a:prstGeom prst="rect">
            <a:avLst/>
          </a:prstGeom>
        </p:spPr>
      </p:pic>
    </p:spTree>
    <p:extLst>
      <p:ext uri="{BB962C8B-B14F-4D97-AF65-F5344CB8AC3E}">
        <p14:creationId xmlns:p14="http://schemas.microsoft.com/office/powerpoint/2010/main" val="1257195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Sprint Backlog</a:t>
            </a:r>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4" name="Content Placeholder 3"/>
          <p:cNvSpPr>
            <a:spLocks noGrp="1"/>
          </p:cNvSpPr>
          <p:nvPr>
            <p:ph idx="13"/>
          </p:nvPr>
        </p:nvSpPr>
        <p:spPr>
          <a:xfrm>
            <a:off x="810305" y="1136054"/>
            <a:ext cx="10543495" cy="4622812"/>
          </a:xfrm>
        </p:spPr>
        <p:txBody>
          <a:bodyPr>
            <a:normAutofit fontScale="92500" lnSpcReduction="10000"/>
          </a:bodyPr>
          <a:lstStyle/>
          <a:p>
            <a:pPr algn="just"/>
            <a:r>
              <a:rPr lang="en-US" sz="1800" b="0"/>
              <a:t>WHAT</a:t>
            </a:r>
          </a:p>
          <a:p>
            <a:pPr algn="just"/>
            <a:r>
              <a:rPr lang="en-US" sz="1800">
                <a:solidFill>
                  <a:schemeClr val="tx1"/>
                </a:solidFill>
              </a:rPr>
              <a:t>a plan </a:t>
            </a:r>
            <a:r>
              <a:rPr lang="en-US" sz="1800" b="0">
                <a:solidFill>
                  <a:schemeClr val="tx1"/>
                </a:solidFill>
              </a:rPr>
              <a:t>that changes in progress can be understood in the Daily Scrum</a:t>
            </a:r>
            <a:endParaRPr lang="en-US" sz="1800" b="0"/>
          </a:p>
          <a:p>
            <a:pPr algn="just"/>
            <a:r>
              <a:rPr lang="en-US" sz="1800" b="0">
                <a:solidFill>
                  <a:schemeClr val="tx1"/>
                </a:solidFill>
              </a:rPr>
              <a:t>an artefact build by the team for the team; </a:t>
            </a:r>
            <a:r>
              <a:rPr lang="en-US" sz="1800">
                <a:solidFill>
                  <a:schemeClr val="tx1"/>
                </a:solidFill>
              </a:rPr>
              <a:t>to help the team </a:t>
            </a:r>
            <a:r>
              <a:rPr lang="en-US" sz="1800" b="0">
                <a:solidFill>
                  <a:schemeClr val="tx1"/>
                </a:solidFill>
              </a:rPr>
              <a:t>not to be a reporting tool for anyone in organization </a:t>
            </a:r>
          </a:p>
          <a:p>
            <a:pPr algn="just"/>
            <a:r>
              <a:rPr lang="en-US" sz="1800" b="0">
                <a:solidFill>
                  <a:schemeClr val="tx1"/>
                </a:solidFill>
              </a:rPr>
              <a:t>contains the needed </a:t>
            </a:r>
            <a:r>
              <a:rPr lang="en-US" sz="1800">
                <a:solidFill>
                  <a:schemeClr val="tx1"/>
                </a:solidFill>
              </a:rPr>
              <a:t>level of detail </a:t>
            </a:r>
            <a:r>
              <a:rPr lang="en-US" sz="1800" b="0">
                <a:solidFill>
                  <a:schemeClr val="tx1"/>
                </a:solidFill>
              </a:rPr>
              <a:t>established by the team to achieve the goal </a:t>
            </a:r>
          </a:p>
          <a:p>
            <a:pPr algn="just"/>
            <a:r>
              <a:rPr lang="en-US" sz="1800" b="0">
                <a:solidFill>
                  <a:schemeClr val="tx1"/>
                </a:solidFill>
              </a:rPr>
              <a:t>a subset of User Stories (broken down in tasks) selected by the team during the Sprint Planning meeting and represents the </a:t>
            </a:r>
            <a:r>
              <a:rPr lang="en-US" sz="1800">
                <a:solidFill>
                  <a:schemeClr val="tx1"/>
                </a:solidFill>
              </a:rPr>
              <a:t>workload forecasted </a:t>
            </a:r>
            <a:r>
              <a:rPr lang="en-US" sz="1800" b="0">
                <a:solidFill>
                  <a:schemeClr val="tx1"/>
                </a:solidFill>
              </a:rPr>
              <a:t>at the beginning of the Sprint </a:t>
            </a:r>
          </a:p>
          <a:p>
            <a:pPr algn="just"/>
            <a:r>
              <a:rPr lang="en-US" sz="1800" b="0">
                <a:solidFill>
                  <a:schemeClr val="tx1"/>
                </a:solidFill>
              </a:rPr>
              <a:t>living document </a:t>
            </a:r>
          </a:p>
          <a:p>
            <a:pPr algn="just"/>
            <a:r>
              <a:rPr lang="en-US" sz="1800" b="0">
                <a:solidFill>
                  <a:schemeClr val="tx1"/>
                </a:solidFill>
              </a:rPr>
              <a:t>if the Product Backlog focuses on </a:t>
            </a:r>
            <a:r>
              <a:rPr lang="en-US" sz="1800">
                <a:solidFill>
                  <a:schemeClr val="tx1"/>
                </a:solidFill>
              </a:rPr>
              <a:t>WHAT </a:t>
            </a:r>
            <a:r>
              <a:rPr lang="en-US" sz="1800" b="0">
                <a:solidFill>
                  <a:schemeClr val="tx1"/>
                </a:solidFill>
              </a:rPr>
              <a:t>and</a:t>
            </a:r>
            <a:r>
              <a:rPr lang="en-US" sz="1800">
                <a:solidFill>
                  <a:schemeClr val="tx1"/>
                </a:solidFill>
              </a:rPr>
              <a:t> WHY</a:t>
            </a:r>
            <a:r>
              <a:rPr lang="en-US" sz="1800" b="0">
                <a:solidFill>
                  <a:schemeClr val="tx1"/>
                </a:solidFill>
              </a:rPr>
              <a:t>, Sprint Backlog focuses on part of </a:t>
            </a:r>
            <a:r>
              <a:rPr lang="en-US" sz="1800">
                <a:solidFill>
                  <a:schemeClr val="tx1"/>
                </a:solidFill>
              </a:rPr>
              <a:t>WHAT</a:t>
            </a:r>
            <a:r>
              <a:rPr lang="en-US" sz="1800" b="0">
                <a:solidFill>
                  <a:schemeClr val="tx1"/>
                </a:solidFill>
              </a:rPr>
              <a:t> and </a:t>
            </a:r>
            <a:r>
              <a:rPr lang="en-US" sz="1800">
                <a:solidFill>
                  <a:schemeClr val="tx1"/>
                </a:solidFill>
              </a:rPr>
              <a:t>HOW </a:t>
            </a:r>
          </a:p>
          <a:p>
            <a:pPr algn="just"/>
            <a:r>
              <a:rPr lang="en-US" sz="1800" b="0">
                <a:solidFill>
                  <a:schemeClr val="tx1"/>
                </a:solidFill>
              </a:rPr>
              <a:t>an item from the Sprint Backlog can have: a description, an estimation, business value, Jira us reference, task reference, team member assigned, an estimation, reviewer name </a:t>
            </a:r>
          </a:p>
          <a:p>
            <a:pPr algn="just"/>
            <a:endParaRPr lang="en-US" sz="1800" b="0"/>
          </a:p>
          <a:p>
            <a:pPr>
              <a:lnSpc>
                <a:spcPct val="100000"/>
              </a:lnSpc>
            </a:pPr>
            <a:r>
              <a:rPr lang="en-US" sz="1800" b="0"/>
              <a:t>HOW</a:t>
            </a:r>
          </a:p>
          <a:p>
            <a:pPr>
              <a:lnSpc>
                <a:spcPct val="100000"/>
              </a:lnSpc>
            </a:pPr>
            <a:r>
              <a:rPr lang="en-US" sz="1800" b="0">
                <a:solidFill>
                  <a:schemeClr val="tx1"/>
                </a:solidFill>
              </a:rPr>
              <a:t>during Sprint Planning, team members select a number of items from Product Backlog based on priority and PO advice and breaks them into tasks </a:t>
            </a:r>
            <a:endParaRPr lang="en-US" sz="1800"/>
          </a:p>
        </p:txBody>
      </p:sp>
    </p:spTree>
    <p:extLst>
      <p:ext uri="{BB962C8B-B14F-4D97-AF65-F5344CB8AC3E}">
        <p14:creationId xmlns:p14="http://schemas.microsoft.com/office/powerpoint/2010/main" val="652944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How a Successful Sprint Looks Like</a:t>
            </a:r>
          </a:p>
        </p:txBody>
      </p:sp>
      <p:sp>
        <p:nvSpPr>
          <p:cNvPr id="4" name="Slide Number Placeholder 3"/>
          <p:cNvSpPr>
            <a:spLocks noGrp="1"/>
          </p:cNvSpPr>
          <p:nvPr>
            <p:ph type="sldNum" sz="quarter" idx="12"/>
          </p:nvPr>
        </p:nvSpPr>
        <p:spPr/>
        <p:txBody>
          <a:bodyPr/>
          <a:lstStyle/>
          <a:p>
            <a:r>
              <a:rPr lang="en-GB">
                <a:solidFill>
                  <a:srgbClr val="DC5D2A"/>
                </a:solidFill>
              </a:rPr>
              <a:t>QUALITY. PRODUCTIVITY. INNOVATION.</a:t>
            </a:r>
          </a:p>
        </p:txBody>
      </p:sp>
      <p:sp>
        <p:nvSpPr>
          <p:cNvPr id="12" name="TextBox 11"/>
          <p:cNvSpPr txBox="1"/>
          <p:nvPr/>
        </p:nvSpPr>
        <p:spPr>
          <a:xfrm>
            <a:off x="714306" y="2098608"/>
            <a:ext cx="3837910" cy="954107"/>
          </a:xfrm>
          <a:prstGeom prst="rect">
            <a:avLst/>
          </a:prstGeom>
          <a:noFill/>
        </p:spPr>
        <p:txBody>
          <a:bodyPr wrap="none" rtlCol="0">
            <a:spAutoFit/>
          </a:bodyPr>
          <a:lstStyle/>
          <a:p>
            <a:r>
              <a:rPr lang="en-US" sz="2000" b="1"/>
              <a:t>Level Headed</a:t>
            </a:r>
          </a:p>
          <a:p>
            <a:r>
              <a:rPr lang="en-US"/>
              <a:t>constant </a:t>
            </a:r>
            <a:r>
              <a:rPr lang="en-US" b="1">
                <a:solidFill>
                  <a:srgbClr val="FFC000"/>
                </a:solidFill>
              </a:rPr>
              <a:t>yellow</a:t>
            </a:r>
            <a:r>
              <a:rPr lang="en-US">
                <a:solidFill>
                  <a:srgbClr val="FFC000"/>
                </a:solidFill>
              </a:rPr>
              <a:t> </a:t>
            </a:r>
            <a:r>
              <a:rPr lang="en-US"/>
              <a:t>estimation line</a:t>
            </a:r>
          </a:p>
          <a:p>
            <a:r>
              <a:rPr lang="en-US"/>
              <a:t>bit wiggly but keeping the same course</a:t>
            </a:r>
          </a:p>
        </p:txBody>
      </p:sp>
      <p:sp>
        <p:nvSpPr>
          <p:cNvPr id="13" name="TextBox 12"/>
          <p:cNvSpPr txBox="1"/>
          <p:nvPr/>
        </p:nvSpPr>
        <p:spPr>
          <a:xfrm>
            <a:off x="714306" y="3791938"/>
            <a:ext cx="6497356" cy="954107"/>
          </a:xfrm>
          <a:prstGeom prst="rect">
            <a:avLst/>
          </a:prstGeom>
          <a:noFill/>
        </p:spPr>
        <p:txBody>
          <a:bodyPr wrap="none" rtlCol="0">
            <a:spAutoFit/>
          </a:bodyPr>
          <a:lstStyle/>
          <a:p>
            <a:r>
              <a:rPr lang="en-US" sz="2000" b="1"/>
              <a:t>Land your Plane</a:t>
            </a:r>
          </a:p>
          <a:p>
            <a:r>
              <a:rPr lang="en-US"/>
              <a:t>the </a:t>
            </a:r>
            <a:r>
              <a:rPr lang="en-US" b="1">
                <a:solidFill>
                  <a:srgbClr val="00B050"/>
                </a:solidFill>
              </a:rPr>
              <a:t>green</a:t>
            </a:r>
            <a:r>
              <a:rPr lang="en-US">
                <a:solidFill>
                  <a:srgbClr val="00B050"/>
                </a:solidFill>
              </a:rPr>
              <a:t> </a:t>
            </a:r>
            <a:r>
              <a:rPr lang="en-US"/>
              <a:t>progress line comes closely &amp; above the </a:t>
            </a:r>
            <a:r>
              <a:rPr lang="en-US" b="1">
                <a:solidFill>
                  <a:srgbClr val="FF0000"/>
                </a:solidFill>
              </a:rPr>
              <a:t>red</a:t>
            </a:r>
            <a:r>
              <a:rPr lang="en-US">
                <a:solidFill>
                  <a:srgbClr val="FF0000"/>
                </a:solidFill>
              </a:rPr>
              <a:t> </a:t>
            </a:r>
            <a:r>
              <a:rPr lang="en-US"/>
              <a:t>ground line</a:t>
            </a:r>
          </a:p>
          <a:p>
            <a:r>
              <a:rPr lang="en-US"/>
              <a:t>bit wiggly but steadily coming towards the ground in the end</a:t>
            </a:r>
          </a:p>
        </p:txBody>
      </p:sp>
      <p:grpSp>
        <p:nvGrpSpPr>
          <p:cNvPr id="18" name="Group 17"/>
          <p:cNvGrpSpPr/>
          <p:nvPr/>
        </p:nvGrpSpPr>
        <p:grpSpPr>
          <a:xfrm>
            <a:off x="6153051" y="1732585"/>
            <a:ext cx="4330380" cy="3168352"/>
            <a:chOff x="185515" y="2245808"/>
            <a:chExt cx="4330380" cy="3168352"/>
          </a:xfrm>
        </p:grpSpPr>
        <p:cxnSp>
          <p:nvCxnSpPr>
            <p:cNvPr id="19" name="Straight Connector 18"/>
            <p:cNvCxnSpPr/>
            <p:nvPr/>
          </p:nvCxnSpPr>
          <p:spPr>
            <a:xfrm>
              <a:off x="185515" y="2370022"/>
              <a:ext cx="4032448" cy="304413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nvGrpSpPr>
            <p:cNvPr id="20" name="Group 19"/>
            <p:cNvGrpSpPr/>
            <p:nvPr/>
          </p:nvGrpSpPr>
          <p:grpSpPr>
            <a:xfrm>
              <a:off x="226707" y="2245808"/>
              <a:ext cx="4289188" cy="3024336"/>
              <a:chOff x="226707" y="2245808"/>
              <a:chExt cx="4289188" cy="3024336"/>
            </a:xfrm>
          </p:grpSpPr>
          <p:sp>
            <p:nvSpPr>
              <p:cNvPr id="21" name="Freeform 20"/>
              <p:cNvSpPr/>
              <p:nvPr/>
            </p:nvSpPr>
            <p:spPr>
              <a:xfrm>
                <a:off x="252574" y="2245808"/>
                <a:ext cx="3821373" cy="164463"/>
              </a:xfrm>
              <a:custGeom>
                <a:avLst/>
                <a:gdLst>
                  <a:gd name="connsiteX0" fmla="*/ 0 w 3821373"/>
                  <a:gd name="connsiteY0" fmla="*/ 27347 h 164463"/>
                  <a:gd name="connsiteX1" fmla="*/ 464024 w 3821373"/>
                  <a:gd name="connsiteY1" fmla="*/ 163825 h 164463"/>
                  <a:gd name="connsiteX2" fmla="*/ 736979 w 3821373"/>
                  <a:gd name="connsiteY2" fmla="*/ 40995 h 164463"/>
                  <a:gd name="connsiteX3" fmla="*/ 1023582 w 3821373"/>
                  <a:gd name="connsiteY3" fmla="*/ 95586 h 164463"/>
                  <a:gd name="connsiteX4" fmla="*/ 1555844 w 3821373"/>
                  <a:gd name="connsiteY4" fmla="*/ 52 h 164463"/>
                  <a:gd name="connsiteX5" fmla="*/ 1910686 w 3821373"/>
                  <a:gd name="connsiteY5" fmla="*/ 81938 h 164463"/>
                  <a:gd name="connsiteX6" fmla="*/ 2402006 w 3821373"/>
                  <a:gd name="connsiteY6" fmla="*/ 68290 h 164463"/>
                  <a:gd name="connsiteX7" fmla="*/ 2552131 w 3821373"/>
                  <a:gd name="connsiteY7" fmla="*/ 163825 h 164463"/>
                  <a:gd name="connsiteX8" fmla="*/ 2975212 w 3821373"/>
                  <a:gd name="connsiteY8" fmla="*/ 13699 h 164463"/>
                  <a:gd name="connsiteX9" fmla="*/ 3234519 w 3821373"/>
                  <a:gd name="connsiteY9" fmla="*/ 163825 h 164463"/>
                  <a:gd name="connsiteX10" fmla="*/ 3821373 w 3821373"/>
                  <a:gd name="connsiteY10" fmla="*/ 27347 h 16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1373" h="164463">
                    <a:moveTo>
                      <a:pt x="0" y="27347"/>
                    </a:moveTo>
                    <a:cubicBezTo>
                      <a:pt x="170597" y="94448"/>
                      <a:pt x="341194" y="161550"/>
                      <a:pt x="464024" y="163825"/>
                    </a:cubicBezTo>
                    <a:cubicBezTo>
                      <a:pt x="586854" y="166100"/>
                      <a:pt x="643719" y="52368"/>
                      <a:pt x="736979" y="40995"/>
                    </a:cubicBezTo>
                    <a:cubicBezTo>
                      <a:pt x="830239" y="29622"/>
                      <a:pt x="887105" y="102410"/>
                      <a:pt x="1023582" y="95586"/>
                    </a:cubicBezTo>
                    <a:cubicBezTo>
                      <a:pt x="1160059" y="88762"/>
                      <a:pt x="1407993" y="2327"/>
                      <a:pt x="1555844" y="52"/>
                    </a:cubicBezTo>
                    <a:cubicBezTo>
                      <a:pt x="1703695" y="-2223"/>
                      <a:pt x="1769659" y="70565"/>
                      <a:pt x="1910686" y="81938"/>
                    </a:cubicBezTo>
                    <a:cubicBezTo>
                      <a:pt x="2051713" y="93311"/>
                      <a:pt x="2295099" y="54642"/>
                      <a:pt x="2402006" y="68290"/>
                    </a:cubicBezTo>
                    <a:cubicBezTo>
                      <a:pt x="2508913" y="81938"/>
                      <a:pt x="2456597" y="172924"/>
                      <a:pt x="2552131" y="163825"/>
                    </a:cubicBezTo>
                    <a:cubicBezTo>
                      <a:pt x="2647665" y="154727"/>
                      <a:pt x="2861481" y="13699"/>
                      <a:pt x="2975212" y="13699"/>
                    </a:cubicBezTo>
                    <a:cubicBezTo>
                      <a:pt x="3088943" y="13699"/>
                      <a:pt x="3093492" y="161550"/>
                      <a:pt x="3234519" y="163825"/>
                    </a:cubicBezTo>
                    <a:cubicBezTo>
                      <a:pt x="3375546" y="166100"/>
                      <a:pt x="3598459" y="96723"/>
                      <a:pt x="3821373" y="27347"/>
                    </a:cubicBezTo>
                  </a:path>
                </a:pathLst>
              </a:custGeom>
              <a:noFill/>
              <a:ln>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2" name="Freeform 21"/>
              <p:cNvSpPr/>
              <p:nvPr/>
            </p:nvSpPr>
            <p:spPr>
              <a:xfrm>
                <a:off x="226707" y="2366655"/>
                <a:ext cx="4043207" cy="2826034"/>
              </a:xfrm>
              <a:custGeom>
                <a:avLst/>
                <a:gdLst>
                  <a:gd name="connsiteX0" fmla="*/ 0 w 4043207"/>
                  <a:gd name="connsiteY0" fmla="*/ 0 h 2826034"/>
                  <a:gd name="connsiteX1" fmla="*/ 559559 w 4043207"/>
                  <a:gd name="connsiteY1" fmla="*/ 545910 h 2826034"/>
                  <a:gd name="connsiteX2" fmla="*/ 1160060 w 4043207"/>
                  <a:gd name="connsiteY2" fmla="*/ 736979 h 2826034"/>
                  <a:gd name="connsiteX3" fmla="*/ 1583141 w 4043207"/>
                  <a:gd name="connsiteY3" fmla="*/ 1187355 h 2826034"/>
                  <a:gd name="connsiteX4" fmla="*/ 2074460 w 4043207"/>
                  <a:gd name="connsiteY4" fmla="*/ 1419367 h 2826034"/>
                  <a:gd name="connsiteX5" fmla="*/ 2497541 w 4043207"/>
                  <a:gd name="connsiteY5" fmla="*/ 1610436 h 2826034"/>
                  <a:gd name="connsiteX6" fmla="*/ 2756848 w 4043207"/>
                  <a:gd name="connsiteY6" fmla="*/ 1965278 h 2826034"/>
                  <a:gd name="connsiteX7" fmla="*/ 3384645 w 4043207"/>
                  <a:gd name="connsiteY7" fmla="*/ 2197289 h 2826034"/>
                  <a:gd name="connsiteX8" fmla="*/ 3971499 w 4043207"/>
                  <a:gd name="connsiteY8" fmla="*/ 2756848 h 2826034"/>
                  <a:gd name="connsiteX9" fmla="*/ 4012442 w 4043207"/>
                  <a:gd name="connsiteY9" fmla="*/ 2797791 h 282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43207" h="2826034">
                    <a:moveTo>
                      <a:pt x="0" y="0"/>
                    </a:moveTo>
                    <a:cubicBezTo>
                      <a:pt x="183108" y="211540"/>
                      <a:pt x="366216" y="423080"/>
                      <a:pt x="559559" y="545910"/>
                    </a:cubicBezTo>
                    <a:cubicBezTo>
                      <a:pt x="752902" y="668740"/>
                      <a:pt x="989463" y="630072"/>
                      <a:pt x="1160060" y="736979"/>
                    </a:cubicBezTo>
                    <a:cubicBezTo>
                      <a:pt x="1330657" y="843886"/>
                      <a:pt x="1430741" y="1073624"/>
                      <a:pt x="1583141" y="1187355"/>
                    </a:cubicBezTo>
                    <a:cubicBezTo>
                      <a:pt x="1735541" y="1301086"/>
                      <a:pt x="1922060" y="1348854"/>
                      <a:pt x="2074460" y="1419367"/>
                    </a:cubicBezTo>
                    <a:cubicBezTo>
                      <a:pt x="2226860" y="1489880"/>
                      <a:pt x="2383810" y="1519451"/>
                      <a:pt x="2497541" y="1610436"/>
                    </a:cubicBezTo>
                    <a:cubicBezTo>
                      <a:pt x="2611272" y="1701421"/>
                      <a:pt x="2608997" y="1867469"/>
                      <a:pt x="2756848" y="1965278"/>
                    </a:cubicBezTo>
                    <a:cubicBezTo>
                      <a:pt x="2904699" y="2063087"/>
                      <a:pt x="3182203" y="2065361"/>
                      <a:pt x="3384645" y="2197289"/>
                    </a:cubicBezTo>
                    <a:cubicBezTo>
                      <a:pt x="3587087" y="2329217"/>
                      <a:pt x="3866866" y="2656764"/>
                      <a:pt x="3971499" y="2756848"/>
                    </a:cubicBezTo>
                    <a:cubicBezTo>
                      <a:pt x="4076132" y="2856932"/>
                      <a:pt x="4044287" y="2827361"/>
                      <a:pt x="4012442" y="2797791"/>
                    </a:cubicBezTo>
                  </a:path>
                </a:pathLst>
              </a:custGeom>
              <a:ln>
                <a:solidFill>
                  <a:srgbClr val="00B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pic>
            <p:nvPicPr>
              <p:cNvPr id="23" name="Picture 4" descr="https://encrypted-tbn3.google.com/images?q=tbn:ANd9GcROEOiVI1cE1dRldJjJFwRxSe-WjRngA2qjxAT7JTHJj1XOTY_FX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3065835" y="3820083"/>
                <a:ext cx="1450060" cy="145006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7" name="Picture 16"/>
          <p:cNvPicPr>
            <a:picLocks noChangeAspect="1"/>
          </p:cNvPicPr>
          <p:nvPr/>
        </p:nvPicPr>
        <p:blipFill>
          <a:blip r:embed="rId5"/>
          <a:stretch>
            <a:fillRect/>
          </a:stretch>
        </p:blipFill>
        <p:spPr>
          <a:xfrm>
            <a:off x="9877425" y="5545386"/>
            <a:ext cx="1476375" cy="590550"/>
          </a:xfrm>
          <a:prstGeom prst="rect">
            <a:avLst/>
          </a:prstGeom>
        </p:spPr>
      </p:pic>
      <p:pic>
        <p:nvPicPr>
          <p:cNvPr id="24" name="Picture 2" descr="https://encrypted-tbn2.google.com/images?q=tbn:ANd9GcROyDpUPRkVauq1xkz89HxDV9NVSz5GKHiXJAOE93hU4_I4KA1tUQ"/>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22787" y="1647552"/>
            <a:ext cx="800792" cy="800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262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512" y="203231"/>
            <a:ext cx="8513310" cy="1091681"/>
          </a:xfrm>
        </p:spPr>
        <p:txBody>
          <a:bodyPr/>
          <a:lstStyle/>
          <a:p>
            <a:r>
              <a:rPr lang="en-US"/>
              <a:t>How a Challenged Sprint Looks Like</a:t>
            </a:r>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6" name="TextBox 5"/>
          <p:cNvSpPr txBox="1"/>
          <p:nvPr/>
        </p:nvSpPr>
        <p:spPr>
          <a:xfrm>
            <a:off x="1681950" y="2543110"/>
            <a:ext cx="4653469" cy="954107"/>
          </a:xfrm>
          <a:prstGeom prst="rect">
            <a:avLst/>
          </a:prstGeom>
          <a:noFill/>
        </p:spPr>
        <p:txBody>
          <a:bodyPr wrap="square" rtlCol="0">
            <a:spAutoFit/>
          </a:bodyPr>
          <a:lstStyle/>
          <a:p>
            <a:r>
              <a:rPr lang="en-US" b="1"/>
              <a:t>Confusion</a:t>
            </a:r>
          </a:p>
          <a:p>
            <a:r>
              <a:rPr lang="en-US"/>
              <a:t>the team does not understand the work in Sprint and constantly finds out more </a:t>
            </a:r>
          </a:p>
        </p:txBody>
      </p:sp>
      <p:grpSp>
        <p:nvGrpSpPr>
          <p:cNvPr id="9" name="Group 8"/>
          <p:cNvGrpSpPr/>
          <p:nvPr/>
        </p:nvGrpSpPr>
        <p:grpSpPr>
          <a:xfrm>
            <a:off x="6521308" y="1146807"/>
            <a:ext cx="5079024" cy="2949848"/>
            <a:chOff x="185515" y="1327120"/>
            <a:chExt cx="4300226" cy="4087040"/>
          </a:xfrm>
        </p:grpSpPr>
        <p:pic>
          <p:nvPicPr>
            <p:cNvPr id="10" name="Picture 2" descr="https://encrypted-tbn2.google.com/images?q=tbn:ANd9GcSx1JdYLMUHvlAy5uqrQH-riRB7ecDDpQVm4FCYp_HqQctZqNYv1w"/>
            <p:cNvPicPr>
              <a:picLocks noChangeAspect="1" noChangeArrowheads="1"/>
            </p:cNvPicPr>
            <p:nvPr/>
          </p:nvPicPr>
          <p:blipFill rotWithShape="1">
            <a:blip r:embed="rId3">
              <a:extLst>
                <a:ext uri="{28A0092B-C50C-407E-A947-70E740481C1C}">
                  <a14:useLocalDpi xmlns:a14="http://schemas.microsoft.com/office/drawing/2010/main" val="0"/>
                </a:ext>
              </a:extLst>
            </a:blip>
            <a:srcRect t="11257" b="19470"/>
            <a:stretch/>
          </p:blipFill>
          <p:spPr bwMode="auto">
            <a:xfrm rot="1332292" flipH="1">
              <a:off x="457572" y="4228914"/>
              <a:ext cx="1609499" cy="1114963"/>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218364" y="1327120"/>
              <a:ext cx="4148920" cy="1944216"/>
            </a:xfrm>
            <a:custGeom>
              <a:avLst/>
              <a:gdLst>
                <a:gd name="connsiteX0" fmla="*/ 0 w 4148920"/>
                <a:gd name="connsiteY0" fmla="*/ 723331 h 1402700"/>
                <a:gd name="connsiteX1" fmla="*/ 532263 w 4148920"/>
                <a:gd name="connsiteY1" fmla="*/ 887104 h 1402700"/>
                <a:gd name="connsiteX2" fmla="*/ 709684 w 4148920"/>
                <a:gd name="connsiteY2" fmla="*/ 1078173 h 1402700"/>
                <a:gd name="connsiteX3" fmla="*/ 968991 w 4148920"/>
                <a:gd name="connsiteY3" fmla="*/ 1241946 h 1402700"/>
                <a:gd name="connsiteX4" fmla="*/ 1146412 w 4148920"/>
                <a:gd name="connsiteY4" fmla="*/ 1392071 h 1402700"/>
                <a:gd name="connsiteX5" fmla="*/ 1487606 w 4148920"/>
                <a:gd name="connsiteY5" fmla="*/ 1364776 h 1402700"/>
                <a:gd name="connsiteX6" fmla="*/ 1610436 w 4148920"/>
                <a:gd name="connsiteY6" fmla="*/ 1160059 h 1402700"/>
                <a:gd name="connsiteX7" fmla="*/ 1828800 w 4148920"/>
                <a:gd name="connsiteY7" fmla="*/ 928047 h 1402700"/>
                <a:gd name="connsiteX8" fmla="*/ 2224585 w 4148920"/>
                <a:gd name="connsiteY8" fmla="*/ 736979 h 1402700"/>
                <a:gd name="connsiteX9" fmla="*/ 2442949 w 4148920"/>
                <a:gd name="connsiteY9" fmla="*/ 641444 h 1402700"/>
                <a:gd name="connsiteX10" fmla="*/ 2988860 w 4148920"/>
                <a:gd name="connsiteY10" fmla="*/ 682388 h 1402700"/>
                <a:gd name="connsiteX11" fmla="*/ 3261815 w 4148920"/>
                <a:gd name="connsiteY11" fmla="*/ 600501 h 1402700"/>
                <a:gd name="connsiteX12" fmla="*/ 3643952 w 4148920"/>
                <a:gd name="connsiteY12" fmla="*/ 491319 h 1402700"/>
                <a:gd name="connsiteX13" fmla="*/ 4148920 w 4148920"/>
                <a:gd name="connsiteY13" fmla="*/ 0 h 1402700"/>
                <a:gd name="connsiteX14" fmla="*/ 4148920 w 4148920"/>
                <a:gd name="connsiteY14" fmla="*/ 0 h 14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8920" h="1402700">
                  <a:moveTo>
                    <a:pt x="0" y="723331"/>
                  </a:moveTo>
                  <a:cubicBezTo>
                    <a:pt x="206991" y="775647"/>
                    <a:pt x="413982" y="827964"/>
                    <a:pt x="532263" y="887104"/>
                  </a:cubicBezTo>
                  <a:cubicBezTo>
                    <a:pt x="650544" y="946244"/>
                    <a:pt x="636896" y="1019033"/>
                    <a:pt x="709684" y="1078173"/>
                  </a:cubicBezTo>
                  <a:cubicBezTo>
                    <a:pt x="782472" y="1137313"/>
                    <a:pt x="896203" y="1189630"/>
                    <a:pt x="968991" y="1241946"/>
                  </a:cubicBezTo>
                  <a:cubicBezTo>
                    <a:pt x="1041779" y="1294262"/>
                    <a:pt x="1059976" y="1371599"/>
                    <a:pt x="1146412" y="1392071"/>
                  </a:cubicBezTo>
                  <a:cubicBezTo>
                    <a:pt x="1232848" y="1412543"/>
                    <a:pt x="1410269" y="1403445"/>
                    <a:pt x="1487606" y="1364776"/>
                  </a:cubicBezTo>
                  <a:cubicBezTo>
                    <a:pt x="1564943" y="1326107"/>
                    <a:pt x="1553570" y="1232847"/>
                    <a:pt x="1610436" y="1160059"/>
                  </a:cubicBezTo>
                  <a:cubicBezTo>
                    <a:pt x="1667302" y="1087271"/>
                    <a:pt x="1726442" y="998560"/>
                    <a:pt x="1828800" y="928047"/>
                  </a:cubicBezTo>
                  <a:cubicBezTo>
                    <a:pt x="1931158" y="857534"/>
                    <a:pt x="2122227" y="784746"/>
                    <a:pt x="2224585" y="736979"/>
                  </a:cubicBezTo>
                  <a:cubicBezTo>
                    <a:pt x="2326943" y="689212"/>
                    <a:pt x="2315570" y="650542"/>
                    <a:pt x="2442949" y="641444"/>
                  </a:cubicBezTo>
                  <a:cubicBezTo>
                    <a:pt x="2570328" y="632346"/>
                    <a:pt x="2852382" y="689212"/>
                    <a:pt x="2988860" y="682388"/>
                  </a:cubicBezTo>
                  <a:cubicBezTo>
                    <a:pt x="3125338" y="675564"/>
                    <a:pt x="3261815" y="600501"/>
                    <a:pt x="3261815" y="600501"/>
                  </a:cubicBezTo>
                  <a:cubicBezTo>
                    <a:pt x="3370997" y="568656"/>
                    <a:pt x="3496101" y="591402"/>
                    <a:pt x="3643952" y="491319"/>
                  </a:cubicBezTo>
                  <a:cubicBezTo>
                    <a:pt x="3791803" y="391235"/>
                    <a:pt x="4148920" y="0"/>
                    <a:pt x="4148920" y="0"/>
                  </a:cubicBezTo>
                  <a:lnTo>
                    <a:pt x="4148920" y="0"/>
                  </a:lnTo>
                </a:path>
              </a:pathLst>
            </a:custGeom>
            <a:ln>
              <a:solidFill>
                <a:srgbClr val="FFFF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2" name="Freeform 11"/>
            <p:cNvSpPr/>
            <p:nvPr/>
          </p:nvSpPr>
          <p:spPr>
            <a:xfrm>
              <a:off x="204716" y="2388358"/>
              <a:ext cx="4162568" cy="1063987"/>
            </a:xfrm>
            <a:custGeom>
              <a:avLst/>
              <a:gdLst>
                <a:gd name="connsiteX0" fmla="*/ 0 w 4094329"/>
                <a:gd name="connsiteY0" fmla="*/ 0 h 1063987"/>
                <a:gd name="connsiteX1" fmla="*/ 504968 w 4094329"/>
                <a:gd name="connsiteY1" fmla="*/ 272955 h 1063987"/>
                <a:gd name="connsiteX2" fmla="*/ 1064526 w 4094329"/>
                <a:gd name="connsiteY2" fmla="*/ 614149 h 1063987"/>
                <a:gd name="connsiteX3" fmla="*/ 1473959 w 4094329"/>
                <a:gd name="connsiteY3" fmla="*/ 791570 h 1063987"/>
                <a:gd name="connsiteX4" fmla="*/ 2088108 w 4094329"/>
                <a:gd name="connsiteY4" fmla="*/ 941696 h 1063987"/>
                <a:gd name="connsiteX5" fmla="*/ 3084394 w 4094329"/>
                <a:gd name="connsiteY5" fmla="*/ 1050878 h 1063987"/>
                <a:gd name="connsiteX6" fmla="*/ 4094329 w 4094329"/>
                <a:gd name="connsiteY6" fmla="*/ 627797 h 106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4329" h="1063987">
                  <a:moveTo>
                    <a:pt x="0" y="0"/>
                  </a:moveTo>
                  <a:cubicBezTo>
                    <a:pt x="163773" y="85298"/>
                    <a:pt x="327547" y="170597"/>
                    <a:pt x="504968" y="272955"/>
                  </a:cubicBezTo>
                  <a:cubicBezTo>
                    <a:pt x="682389" y="375313"/>
                    <a:pt x="903028" y="527713"/>
                    <a:pt x="1064526" y="614149"/>
                  </a:cubicBezTo>
                  <a:cubicBezTo>
                    <a:pt x="1226024" y="700585"/>
                    <a:pt x="1303362" y="736979"/>
                    <a:pt x="1473959" y="791570"/>
                  </a:cubicBezTo>
                  <a:cubicBezTo>
                    <a:pt x="1644556" y="846161"/>
                    <a:pt x="1819702" y="898478"/>
                    <a:pt x="2088108" y="941696"/>
                  </a:cubicBezTo>
                  <a:cubicBezTo>
                    <a:pt x="2356514" y="984914"/>
                    <a:pt x="2750024" y="1103195"/>
                    <a:pt x="3084394" y="1050878"/>
                  </a:cubicBezTo>
                  <a:cubicBezTo>
                    <a:pt x="3418764" y="998561"/>
                    <a:pt x="3756546" y="813179"/>
                    <a:pt x="4094329" y="627797"/>
                  </a:cubicBezTo>
                </a:path>
              </a:pathLst>
            </a:custGeom>
            <a:ln>
              <a:solidFill>
                <a:srgbClr val="00B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pic>
          <p:nvPicPr>
            <p:cNvPr id="13" name="Picture 4" descr="https://encrypted-tbn3.google.com/images?q=tbn:ANd9GcROEOiVI1cE1dRldJjJFwRxSe-WjRngA2qjxAT7JTHJj1XOTY_FX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rot="18350687" flipH="1">
              <a:off x="3035681" y="2195321"/>
              <a:ext cx="1450060" cy="1450061"/>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18364" y="2402006"/>
              <a:ext cx="2784143" cy="3002507"/>
            </a:xfrm>
            <a:custGeom>
              <a:avLst/>
              <a:gdLst>
                <a:gd name="connsiteX0" fmla="*/ 0 w 2784143"/>
                <a:gd name="connsiteY0" fmla="*/ 0 h 3002507"/>
                <a:gd name="connsiteX1" fmla="*/ 286603 w 2784143"/>
                <a:gd name="connsiteY1" fmla="*/ 341194 h 3002507"/>
                <a:gd name="connsiteX2" fmla="*/ 518615 w 2784143"/>
                <a:gd name="connsiteY2" fmla="*/ 682388 h 3002507"/>
                <a:gd name="connsiteX3" fmla="*/ 750627 w 2784143"/>
                <a:gd name="connsiteY3" fmla="*/ 750627 h 3002507"/>
                <a:gd name="connsiteX4" fmla="*/ 900752 w 2784143"/>
                <a:gd name="connsiteY4" fmla="*/ 1119116 h 3002507"/>
                <a:gd name="connsiteX5" fmla="*/ 968991 w 2784143"/>
                <a:gd name="connsiteY5" fmla="*/ 1596788 h 3002507"/>
                <a:gd name="connsiteX6" fmla="*/ 1173708 w 2784143"/>
                <a:gd name="connsiteY6" fmla="*/ 1965278 h 3002507"/>
                <a:gd name="connsiteX7" fmla="*/ 1624084 w 2784143"/>
                <a:gd name="connsiteY7" fmla="*/ 2074460 h 3002507"/>
                <a:gd name="connsiteX8" fmla="*/ 1869743 w 2784143"/>
                <a:gd name="connsiteY8" fmla="*/ 2442949 h 3002507"/>
                <a:gd name="connsiteX9" fmla="*/ 2784143 w 2784143"/>
                <a:gd name="connsiteY9" fmla="*/ 3002507 h 300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4143" h="3002507">
                  <a:moveTo>
                    <a:pt x="0" y="0"/>
                  </a:moveTo>
                  <a:cubicBezTo>
                    <a:pt x="100083" y="113731"/>
                    <a:pt x="200167" y="227463"/>
                    <a:pt x="286603" y="341194"/>
                  </a:cubicBezTo>
                  <a:cubicBezTo>
                    <a:pt x="373039" y="454925"/>
                    <a:pt x="441278" y="614149"/>
                    <a:pt x="518615" y="682388"/>
                  </a:cubicBezTo>
                  <a:cubicBezTo>
                    <a:pt x="595952" y="750627"/>
                    <a:pt x="686938" y="677839"/>
                    <a:pt x="750627" y="750627"/>
                  </a:cubicBezTo>
                  <a:cubicBezTo>
                    <a:pt x="814316" y="823415"/>
                    <a:pt x="864358" y="978089"/>
                    <a:pt x="900752" y="1119116"/>
                  </a:cubicBezTo>
                  <a:cubicBezTo>
                    <a:pt x="937146" y="1260143"/>
                    <a:pt x="923498" y="1455761"/>
                    <a:pt x="968991" y="1596788"/>
                  </a:cubicBezTo>
                  <a:cubicBezTo>
                    <a:pt x="1014484" y="1737815"/>
                    <a:pt x="1064526" y="1885666"/>
                    <a:pt x="1173708" y="1965278"/>
                  </a:cubicBezTo>
                  <a:cubicBezTo>
                    <a:pt x="1282890" y="2044890"/>
                    <a:pt x="1508078" y="1994848"/>
                    <a:pt x="1624084" y="2074460"/>
                  </a:cubicBezTo>
                  <a:cubicBezTo>
                    <a:pt x="1740090" y="2154072"/>
                    <a:pt x="1676400" y="2288275"/>
                    <a:pt x="1869743" y="2442949"/>
                  </a:cubicBezTo>
                  <a:cubicBezTo>
                    <a:pt x="2063086" y="2597624"/>
                    <a:pt x="2423614" y="2800065"/>
                    <a:pt x="2784143" y="3002507"/>
                  </a:cubicBezTo>
                </a:path>
              </a:pathLst>
            </a:custGeom>
            <a:ln>
              <a:solidFill>
                <a:srgbClr val="00B05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15" name="Straight Connector 14"/>
            <p:cNvCxnSpPr/>
            <p:nvPr/>
          </p:nvCxnSpPr>
          <p:spPr>
            <a:xfrm>
              <a:off x="185515" y="2370022"/>
              <a:ext cx="4032448" cy="304413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6" name="TextBox 15"/>
          <p:cNvSpPr txBox="1"/>
          <p:nvPr/>
        </p:nvSpPr>
        <p:spPr>
          <a:xfrm>
            <a:off x="740664" y="4682527"/>
            <a:ext cx="6616876" cy="1231106"/>
          </a:xfrm>
          <a:prstGeom prst="rect">
            <a:avLst/>
          </a:prstGeom>
          <a:noFill/>
        </p:spPr>
        <p:txBody>
          <a:bodyPr wrap="none" rtlCol="0">
            <a:spAutoFit/>
          </a:bodyPr>
          <a:lstStyle/>
          <a:p>
            <a:r>
              <a:rPr lang="en-US" sz="2000" b="1"/>
              <a:t>Sinking</a:t>
            </a:r>
          </a:p>
          <a:p>
            <a:r>
              <a:rPr lang="en-US"/>
              <a:t>the </a:t>
            </a:r>
            <a:r>
              <a:rPr lang="en-US" b="1">
                <a:solidFill>
                  <a:srgbClr val="00B050"/>
                </a:solidFill>
              </a:rPr>
              <a:t>green</a:t>
            </a:r>
            <a:r>
              <a:rPr lang="en-US">
                <a:solidFill>
                  <a:srgbClr val="00B050"/>
                </a:solidFill>
              </a:rPr>
              <a:t> </a:t>
            </a:r>
            <a:r>
              <a:rPr lang="en-US"/>
              <a:t>progress line keeps plummeting below the </a:t>
            </a:r>
            <a:r>
              <a:rPr lang="en-US" b="1">
                <a:solidFill>
                  <a:srgbClr val="FF0000"/>
                </a:solidFill>
              </a:rPr>
              <a:t>red</a:t>
            </a:r>
            <a:r>
              <a:rPr lang="en-US">
                <a:solidFill>
                  <a:srgbClr val="FF0000"/>
                </a:solidFill>
              </a:rPr>
              <a:t> </a:t>
            </a:r>
            <a:r>
              <a:rPr lang="en-US"/>
              <a:t>ground line</a:t>
            </a:r>
          </a:p>
          <a:p>
            <a:r>
              <a:rPr lang="en-US"/>
              <a:t>the team overestimated and is finishing faster, they need more work </a:t>
            </a:r>
          </a:p>
          <a:p>
            <a:r>
              <a:rPr lang="en-US"/>
              <a:t>added to the Sprint Goal</a:t>
            </a:r>
          </a:p>
        </p:txBody>
      </p:sp>
      <p:sp>
        <p:nvSpPr>
          <p:cNvPr id="4" name="TextBox 3"/>
          <p:cNvSpPr txBox="1"/>
          <p:nvPr/>
        </p:nvSpPr>
        <p:spPr>
          <a:xfrm>
            <a:off x="1649117" y="1589003"/>
            <a:ext cx="4872191" cy="954107"/>
          </a:xfrm>
          <a:prstGeom prst="rect">
            <a:avLst/>
          </a:prstGeom>
          <a:noFill/>
        </p:spPr>
        <p:txBody>
          <a:bodyPr wrap="square" rtlCol="0">
            <a:spAutoFit/>
          </a:bodyPr>
          <a:lstStyle/>
          <a:p>
            <a:r>
              <a:rPr lang="en-US" b="1"/>
              <a:t>Moving target</a:t>
            </a:r>
          </a:p>
          <a:p>
            <a:r>
              <a:rPr lang="en-US"/>
              <a:t>the Sprint Goal is not fixed, stories or acceptance criteria are being added after the sprint started</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531" y="1749458"/>
            <a:ext cx="640802" cy="640802"/>
          </a:xfrm>
          <a:prstGeom prst="rect">
            <a:avLst/>
          </a:prstGeom>
        </p:spPr>
      </p:pic>
      <p:sp>
        <p:nvSpPr>
          <p:cNvPr id="25" name="TextBox 24"/>
          <p:cNvSpPr txBox="1"/>
          <p:nvPr/>
        </p:nvSpPr>
        <p:spPr>
          <a:xfrm>
            <a:off x="770257" y="1180367"/>
            <a:ext cx="4389215" cy="369332"/>
          </a:xfrm>
          <a:prstGeom prst="rect">
            <a:avLst/>
          </a:prstGeom>
          <a:noFill/>
        </p:spPr>
        <p:txBody>
          <a:bodyPr wrap="none" rtlCol="0">
            <a:spAutoFit/>
          </a:bodyPr>
          <a:lstStyle/>
          <a:p>
            <a:r>
              <a:rPr lang="en-US"/>
              <a:t>significantly uncertain </a:t>
            </a:r>
            <a:r>
              <a:rPr lang="en-US" b="1">
                <a:solidFill>
                  <a:srgbClr val="FFC000"/>
                </a:solidFill>
              </a:rPr>
              <a:t>yellow</a:t>
            </a:r>
            <a:r>
              <a:rPr lang="en-US">
                <a:solidFill>
                  <a:srgbClr val="FFC000"/>
                </a:solidFill>
              </a:rPr>
              <a:t> </a:t>
            </a:r>
            <a:r>
              <a:rPr lang="en-US"/>
              <a:t>estimation line</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512" y="2621731"/>
            <a:ext cx="886320" cy="804707"/>
          </a:xfrm>
          <a:prstGeom prst="rect">
            <a:avLst/>
          </a:prstGeom>
        </p:spPr>
      </p:pic>
      <p:pic>
        <p:nvPicPr>
          <p:cNvPr id="27" name="Picture 2" descr="https://encrypted-tbn2.google.com/images?q=tbn:ANd9GcROyDpUPRkVauq1xkz89HxDV9NVSz5GKHiXJAOE93hU4_I4KA1tU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438303">
            <a:off x="5170899" y="964635"/>
            <a:ext cx="800792" cy="8007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40664" y="3575570"/>
            <a:ext cx="6253700" cy="954107"/>
          </a:xfrm>
          <a:prstGeom prst="rect">
            <a:avLst/>
          </a:prstGeom>
          <a:noFill/>
        </p:spPr>
        <p:txBody>
          <a:bodyPr wrap="none" rtlCol="0">
            <a:spAutoFit/>
          </a:bodyPr>
          <a:lstStyle/>
          <a:p>
            <a:r>
              <a:rPr lang="en-US" sz="2000" b="1"/>
              <a:t>Taking Off</a:t>
            </a:r>
          </a:p>
          <a:p>
            <a:r>
              <a:rPr lang="en-US"/>
              <a:t>the </a:t>
            </a:r>
            <a:r>
              <a:rPr lang="en-US" b="1">
                <a:solidFill>
                  <a:srgbClr val="00B050"/>
                </a:solidFill>
              </a:rPr>
              <a:t>green</a:t>
            </a:r>
            <a:r>
              <a:rPr lang="en-US">
                <a:solidFill>
                  <a:srgbClr val="00B050"/>
                </a:solidFill>
              </a:rPr>
              <a:t> </a:t>
            </a:r>
            <a:r>
              <a:rPr lang="en-US"/>
              <a:t>progress line keeps rising above the </a:t>
            </a:r>
            <a:r>
              <a:rPr lang="en-US" b="1">
                <a:solidFill>
                  <a:srgbClr val="FF0000"/>
                </a:solidFill>
              </a:rPr>
              <a:t>red</a:t>
            </a:r>
            <a:r>
              <a:rPr lang="en-US">
                <a:solidFill>
                  <a:srgbClr val="FF0000"/>
                </a:solidFill>
              </a:rPr>
              <a:t> </a:t>
            </a:r>
            <a:r>
              <a:rPr lang="en-US"/>
              <a:t>ground line</a:t>
            </a:r>
          </a:p>
          <a:p>
            <a:r>
              <a:rPr lang="en-US"/>
              <a:t>the team will miss the Sprint Goal or is adding more, more work</a:t>
            </a:r>
          </a:p>
        </p:txBody>
      </p:sp>
      <p:pic>
        <p:nvPicPr>
          <p:cNvPr id="23" name="Picture 22"/>
          <p:cNvPicPr>
            <a:picLocks noChangeAspect="1"/>
          </p:cNvPicPr>
          <p:nvPr/>
        </p:nvPicPr>
        <p:blipFill>
          <a:blip r:embed="rId9"/>
          <a:stretch>
            <a:fillRect/>
          </a:stretch>
        </p:blipFill>
        <p:spPr>
          <a:xfrm>
            <a:off x="9877425" y="5545386"/>
            <a:ext cx="1476375" cy="590550"/>
          </a:xfrm>
          <a:prstGeom prst="rect">
            <a:avLst/>
          </a:prstGeom>
        </p:spPr>
      </p:pic>
    </p:spTree>
    <p:extLst>
      <p:ext uri="{BB962C8B-B14F-4D97-AF65-F5344CB8AC3E}">
        <p14:creationId xmlns:p14="http://schemas.microsoft.com/office/powerpoint/2010/main" val="974741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normAutofit/>
          </a:bodyPr>
          <a:lstStyle/>
          <a:p>
            <a:r>
              <a:rPr lang="en-US">
                <a:solidFill>
                  <a:schemeClr val="tx1"/>
                </a:solidFill>
              </a:rPr>
              <a:t>Intro</a:t>
            </a:r>
          </a:p>
          <a:p>
            <a:r>
              <a:rPr lang="en-US"/>
              <a:t>Team</a:t>
            </a:r>
          </a:p>
          <a:p>
            <a:r>
              <a:rPr lang="en-US">
                <a:solidFill>
                  <a:schemeClr val="tx1"/>
                </a:solidFill>
              </a:rPr>
              <a:t>Ceremonies</a:t>
            </a:r>
          </a:p>
          <a:p>
            <a:r>
              <a:rPr lang="en-US">
                <a:solidFill>
                  <a:srgbClr val="C00000"/>
                </a:solidFill>
              </a:rPr>
              <a:t>Artifacts</a:t>
            </a:r>
          </a:p>
          <a:p>
            <a:pPr lvl="2"/>
            <a:r>
              <a:rPr lang="en-US">
                <a:solidFill>
                  <a:schemeClr val="tx1"/>
                </a:solidFill>
              </a:rPr>
              <a:t>Product Backlog</a:t>
            </a:r>
          </a:p>
          <a:p>
            <a:pPr lvl="2"/>
            <a:r>
              <a:rPr lang="en-US">
                <a:solidFill>
                  <a:schemeClr val="tx1"/>
                </a:solidFill>
              </a:rPr>
              <a:t>Sprint Backlog</a:t>
            </a:r>
          </a:p>
          <a:p>
            <a:pPr lvl="2"/>
            <a:r>
              <a:rPr lang="en-US">
                <a:solidFill>
                  <a:schemeClr val="tx1"/>
                </a:solidFill>
              </a:rPr>
              <a:t>Product Increment</a:t>
            </a:r>
          </a:p>
          <a:p>
            <a:pPr lvl="2"/>
            <a:r>
              <a:rPr lang="en-US">
                <a:solidFill>
                  <a:srgbClr val="C00000"/>
                </a:solidFill>
              </a:rPr>
              <a:t>Retrospective Notes</a:t>
            </a:r>
          </a:p>
          <a:p>
            <a:pPr lvl="2"/>
            <a:endParaRPr lang="en-US">
              <a:solidFill>
                <a:schemeClr val="tx1"/>
              </a:solidFill>
            </a:endParaRPr>
          </a:p>
          <a:p>
            <a:pPr lvl="2"/>
            <a:endParaRPr lang="en-US">
              <a:solidFill>
                <a:schemeClr val="tx1"/>
              </a:solidFill>
            </a:endParaRPr>
          </a:p>
          <a:p>
            <a:pPr lvl="2"/>
            <a:endParaRPr lang="en-US">
              <a:solidFill>
                <a:srgbClr val="C00000"/>
              </a:solidFill>
            </a:endParaRP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2021107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61088" y="1518557"/>
            <a:ext cx="5192712" cy="3668246"/>
          </a:xfrm>
        </p:spPr>
      </p:pic>
      <p:sp>
        <p:nvSpPr>
          <p:cNvPr id="6" name="Content Placeholder 5"/>
          <p:cNvSpPr>
            <a:spLocks noGrp="1"/>
          </p:cNvSpPr>
          <p:nvPr>
            <p:ph idx="13"/>
          </p:nvPr>
        </p:nvSpPr>
        <p:spPr/>
        <p:txBody>
          <a:bodyPr>
            <a:normAutofit/>
          </a:bodyPr>
          <a:lstStyle/>
          <a:p>
            <a:r>
              <a:rPr lang="en-US" sz="1800" b="0">
                <a:solidFill>
                  <a:srgbClr val="C00000"/>
                </a:solidFill>
              </a:rPr>
              <a:t>WHY </a:t>
            </a:r>
          </a:p>
          <a:p>
            <a:r>
              <a:rPr lang="en-US" sz="1800" b="0">
                <a:solidFill>
                  <a:schemeClr val="tx1"/>
                </a:solidFill>
              </a:rPr>
              <a:t>it is the key of the adaptive process </a:t>
            </a:r>
          </a:p>
          <a:p>
            <a:r>
              <a:rPr lang="en-US" sz="1800" b="0">
                <a:solidFill>
                  <a:schemeClr val="tx1"/>
                </a:solidFill>
              </a:rPr>
              <a:t>the goal is consensus on what to do next </a:t>
            </a:r>
          </a:p>
          <a:p>
            <a:r>
              <a:rPr lang="en-US" sz="1800" b="0">
                <a:solidFill>
                  <a:schemeClr val="tx1"/>
                </a:solidFill>
              </a:rPr>
              <a:t>it's a constant reminder of the need to continuously improve, to always be moving forward   </a:t>
            </a:r>
          </a:p>
          <a:p>
            <a:r>
              <a:rPr lang="en-US" sz="1800" b="0">
                <a:solidFill>
                  <a:schemeClr val="tx1"/>
                </a:solidFill>
              </a:rPr>
              <a:t>helps team - even great ones - keep improving</a:t>
            </a:r>
          </a:p>
          <a:p>
            <a:r>
              <a:rPr lang="en-US" sz="1800" b="0">
                <a:solidFill>
                  <a:srgbClr val="C00000"/>
                </a:solidFill>
              </a:rPr>
              <a:t>WHAT</a:t>
            </a:r>
          </a:p>
          <a:p>
            <a:r>
              <a:rPr lang="en-US" sz="1800" b="0">
                <a:solidFill>
                  <a:schemeClr val="tx1"/>
                </a:solidFill>
              </a:rPr>
              <a:t>the expected output is two lists of action items (with stated goal/reason for each action) One for the team (inside) One for the Scrum master (outside: involving the rest of the organization) </a:t>
            </a:r>
          </a:p>
          <a:p>
            <a:r>
              <a:rPr lang="en-US" sz="1800" b="0">
                <a:solidFill>
                  <a:schemeClr val="tx1"/>
                </a:solidFill>
              </a:rPr>
              <a:t>how to work more efficiently as a team (The adaptation is at the team level not at the individual level) </a:t>
            </a:r>
            <a:endParaRPr lang="en-US"/>
          </a:p>
        </p:txBody>
      </p:sp>
      <p:sp>
        <p:nvSpPr>
          <p:cNvPr id="3" name="Slide Number Placeholder 2"/>
          <p:cNvSpPr>
            <a:spLocks noGrp="1"/>
          </p:cNvSpPr>
          <p:nvPr>
            <p:ph type="sldNum" sz="quarter" idx="12"/>
          </p:nvPr>
        </p:nvSpPr>
        <p:spPr/>
        <p:txBody>
          <a:bodyPr/>
          <a:lstStyle/>
          <a:p>
            <a:r>
              <a:rPr lang="en-GB">
                <a:solidFill>
                  <a:srgbClr val="DC5D2A"/>
                </a:solidFill>
              </a:rPr>
              <a:t>QUALITY. PRODUCTIVITY. INNOVATION.</a:t>
            </a:r>
          </a:p>
        </p:txBody>
      </p:sp>
      <p:sp>
        <p:nvSpPr>
          <p:cNvPr id="2" name="Title 1"/>
          <p:cNvSpPr>
            <a:spLocks noGrp="1"/>
          </p:cNvSpPr>
          <p:nvPr>
            <p:ph type="title"/>
          </p:nvPr>
        </p:nvSpPr>
        <p:spPr/>
        <p:txBody>
          <a:bodyPr/>
          <a:lstStyle/>
          <a:p>
            <a:r>
              <a:rPr lang="en-US"/>
              <a:t>Retrospective Notes and Actions</a:t>
            </a:r>
            <a:br>
              <a:rPr lang="en-US">
                <a:solidFill>
                  <a:srgbClr val="C00000"/>
                </a:solidFill>
              </a:rPr>
            </a:br>
            <a:endParaRPr lang="en-US"/>
          </a:p>
        </p:txBody>
      </p:sp>
    </p:spTree>
    <p:extLst>
      <p:ext uri="{BB962C8B-B14F-4D97-AF65-F5344CB8AC3E}">
        <p14:creationId xmlns:p14="http://schemas.microsoft.com/office/powerpoint/2010/main" val="1544798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Companies doing Scrum</a:t>
            </a:r>
            <a:endParaRPr lang="en-GB"/>
          </a:p>
        </p:txBody>
      </p:sp>
      <p:sp>
        <p:nvSpPr>
          <p:cNvPr id="3" name="Slide Number Placeholder 2"/>
          <p:cNvSpPr>
            <a:spLocks noGrp="1"/>
          </p:cNvSpPr>
          <p:nvPr>
            <p:ph type="sldNum" sz="quarter" idx="12"/>
          </p:nvPr>
        </p:nvSpPr>
        <p:spPr/>
        <p:txBody>
          <a:bodyPr/>
          <a:lstStyle/>
          <a:p>
            <a:r>
              <a:rPr lang="en-GB"/>
              <a:t>QUALITY. PRODUCTIVITY. INNOVATION.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357" y="1130491"/>
            <a:ext cx="1738150" cy="97770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4114" y="5212686"/>
            <a:ext cx="1466832" cy="105880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1680" y="2488885"/>
            <a:ext cx="1455819" cy="114095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468" y="3838406"/>
            <a:ext cx="2757530" cy="58648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96699" y="5556897"/>
            <a:ext cx="2479264" cy="863412"/>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14551" y="1054163"/>
            <a:ext cx="2242709" cy="934462"/>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27702" y="5205022"/>
            <a:ext cx="1508540" cy="1066471"/>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9247" y="2620281"/>
            <a:ext cx="1564157" cy="731977"/>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74645" y="2488885"/>
            <a:ext cx="1715444" cy="1214907"/>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78777" y="3838406"/>
            <a:ext cx="3264949" cy="786985"/>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40946" y="3994875"/>
            <a:ext cx="1504338" cy="1008605"/>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1468" y="4768267"/>
            <a:ext cx="1564157" cy="788630"/>
          </a:xfrm>
          <a:prstGeom prst="rect">
            <a:avLst/>
          </a:prstGeom>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03030" y="5043235"/>
            <a:ext cx="1814644" cy="1122015"/>
          </a:xfrm>
          <a:prstGeom prst="rect">
            <a:avLst/>
          </a:prstGeom>
        </p:spPr>
      </p:pic>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65695" y="4109331"/>
            <a:ext cx="1758399" cy="779691"/>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78001" y="2462793"/>
            <a:ext cx="1279346" cy="1066471"/>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010352" y="1097553"/>
            <a:ext cx="2133768" cy="800163"/>
          </a:xfrm>
          <a:prstGeom prst="rect">
            <a:avLst/>
          </a:prstGeom>
        </p:spPr>
      </p:pic>
      <p:pic>
        <p:nvPicPr>
          <p:cNvPr id="21" name="Picture 2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61838" y="860634"/>
            <a:ext cx="1628251" cy="1628251"/>
          </a:xfrm>
          <a:prstGeom prst="rect">
            <a:avLst/>
          </a:prstGeom>
        </p:spPr>
      </p:pic>
    </p:spTree>
    <p:extLst>
      <p:ext uri="{BB962C8B-B14F-4D97-AF65-F5344CB8AC3E}">
        <p14:creationId xmlns:p14="http://schemas.microsoft.com/office/powerpoint/2010/main" val="2418323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a:t>QUALITY. PRODUCTIVITY. INNOVATION.</a:t>
            </a:r>
          </a:p>
        </p:txBody>
      </p:sp>
      <p:sp>
        <p:nvSpPr>
          <p:cNvPr id="46" name="Title 1"/>
          <p:cNvSpPr>
            <a:spLocks noGrp="1"/>
          </p:cNvSpPr>
          <p:nvPr>
            <p:ph type="title"/>
          </p:nvPr>
        </p:nvSpPr>
        <p:spPr>
          <a:xfrm>
            <a:off x="810305" y="233266"/>
            <a:ext cx="8513310" cy="1091681"/>
          </a:xfrm>
        </p:spPr>
        <p:txBody>
          <a:bodyPr/>
          <a:lstStyle/>
          <a:p>
            <a:r>
              <a:rPr lang="en-US"/>
              <a:t>Agile approach</a:t>
            </a:r>
            <a:endParaRPr lang="en-GB"/>
          </a:p>
        </p:txBody>
      </p:sp>
      <p:sp>
        <p:nvSpPr>
          <p:cNvPr id="67" name="TextBox 66"/>
          <p:cNvSpPr txBox="1"/>
          <p:nvPr/>
        </p:nvSpPr>
        <p:spPr>
          <a:xfrm rot="20469201">
            <a:off x="1126189" y="5840441"/>
            <a:ext cx="1853392" cy="261610"/>
          </a:xfrm>
          <a:prstGeom prst="rect">
            <a:avLst/>
          </a:prstGeom>
          <a:noFill/>
        </p:spPr>
        <p:txBody>
          <a:bodyPr wrap="none" rtlCol="0">
            <a:spAutoFit/>
          </a:bodyPr>
          <a:lstStyle/>
          <a:p>
            <a:r>
              <a:rPr lang="en-US" sz="1100"/>
              <a:t>Gained additional knowledge</a:t>
            </a:r>
            <a:endParaRPr lang="en-GB" sz="1100"/>
          </a:p>
        </p:txBody>
      </p:sp>
      <p:sp>
        <p:nvSpPr>
          <p:cNvPr id="6" name="Rounded Rectangle 5"/>
          <p:cNvSpPr/>
          <p:nvPr/>
        </p:nvSpPr>
        <p:spPr>
          <a:xfrm>
            <a:off x="2142371" y="3182441"/>
            <a:ext cx="1584001" cy="4212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Analysis </a:t>
            </a:r>
          </a:p>
          <a:p>
            <a:pPr algn="ctr"/>
            <a:r>
              <a:rPr lang="en-US" sz="1600"/>
              <a:t>&amp; Planning</a:t>
            </a:r>
          </a:p>
        </p:txBody>
      </p:sp>
      <p:sp>
        <p:nvSpPr>
          <p:cNvPr id="7" name="Rounded Rectangle 6"/>
          <p:cNvSpPr/>
          <p:nvPr/>
        </p:nvSpPr>
        <p:spPr>
          <a:xfrm>
            <a:off x="2147160" y="3643233"/>
            <a:ext cx="1584001" cy="4212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Architecture </a:t>
            </a:r>
          </a:p>
          <a:p>
            <a:pPr algn="ctr"/>
            <a:r>
              <a:rPr lang="en-US" sz="1600"/>
              <a:t>&amp; Design</a:t>
            </a:r>
          </a:p>
        </p:txBody>
      </p:sp>
      <p:sp>
        <p:nvSpPr>
          <p:cNvPr id="8" name="Rounded Rectangle 7"/>
          <p:cNvSpPr/>
          <p:nvPr/>
        </p:nvSpPr>
        <p:spPr>
          <a:xfrm>
            <a:off x="2145008" y="4099272"/>
            <a:ext cx="1584001" cy="421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Coding</a:t>
            </a:r>
          </a:p>
        </p:txBody>
      </p:sp>
      <p:sp>
        <p:nvSpPr>
          <p:cNvPr id="9" name="Rounded Rectangle 8"/>
          <p:cNvSpPr/>
          <p:nvPr/>
        </p:nvSpPr>
        <p:spPr>
          <a:xfrm>
            <a:off x="2145008" y="5036233"/>
            <a:ext cx="1584001" cy="421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Release</a:t>
            </a:r>
          </a:p>
        </p:txBody>
      </p:sp>
      <p:sp>
        <p:nvSpPr>
          <p:cNvPr id="10" name="Rounded Rectangle 9"/>
          <p:cNvSpPr/>
          <p:nvPr/>
        </p:nvSpPr>
        <p:spPr>
          <a:xfrm>
            <a:off x="2145008" y="4575440"/>
            <a:ext cx="1584001" cy="4212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Testing</a:t>
            </a:r>
          </a:p>
        </p:txBody>
      </p:sp>
      <p:sp>
        <p:nvSpPr>
          <p:cNvPr id="11" name="Rounded Rectangle 10"/>
          <p:cNvSpPr/>
          <p:nvPr/>
        </p:nvSpPr>
        <p:spPr>
          <a:xfrm>
            <a:off x="3833503" y="3198155"/>
            <a:ext cx="225832" cy="2275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Sprint 2</a:t>
            </a:r>
            <a:endParaRPr lang="en-GB"/>
          </a:p>
        </p:txBody>
      </p:sp>
      <p:sp>
        <p:nvSpPr>
          <p:cNvPr id="17" name="Rounded Rectangle 16"/>
          <p:cNvSpPr/>
          <p:nvPr/>
        </p:nvSpPr>
        <p:spPr>
          <a:xfrm>
            <a:off x="5865483" y="3182441"/>
            <a:ext cx="226908" cy="22749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Sprint 3</a:t>
            </a:r>
            <a:endParaRPr lang="en-GB"/>
          </a:p>
        </p:txBody>
      </p:sp>
      <p:sp>
        <p:nvSpPr>
          <p:cNvPr id="23" name="Rounded Rectangle 22"/>
          <p:cNvSpPr/>
          <p:nvPr/>
        </p:nvSpPr>
        <p:spPr>
          <a:xfrm>
            <a:off x="7879967" y="3198154"/>
            <a:ext cx="225832" cy="2275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Sprint n</a:t>
            </a:r>
            <a:endParaRPr lang="en-GB"/>
          </a:p>
        </p:txBody>
      </p:sp>
      <p:sp>
        <p:nvSpPr>
          <p:cNvPr id="29" name="Rounded Rectangle 28"/>
          <p:cNvSpPr/>
          <p:nvPr/>
        </p:nvSpPr>
        <p:spPr>
          <a:xfrm>
            <a:off x="9897321" y="3201031"/>
            <a:ext cx="225832" cy="2275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Sprint </a:t>
            </a:r>
            <a:r>
              <a:rPr lang="en-US" err="1"/>
              <a:t>n+1</a:t>
            </a:r>
            <a:endParaRPr lang="en-GB"/>
          </a:p>
        </p:txBody>
      </p:sp>
      <p:sp>
        <p:nvSpPr>
          <p:cNvPr id="30" name="Rounded Rectangle 29"/>
          <p:cNvSpPr/>
          <p:nvPr/>
        </p:nvSpPr>
        <p:spPr>
          <a:xfrm>
            <a:off x="1805183" y="3182441"/>
            <a:ext cx="225832" cy="2275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Sprint 1</a:t>
            </a:r>
            <a:endParaRPr lang="en-GB"/>
          </a:p>
        </p:txBody>
      </p:sp>
      <p:sp>
        <p:nvSpPr>
          <p:cNvPr id="31" name="Rounded Rectangle 30"/>
          <p:cNvSpPr/>
          <p:nvPr/>
        </p:nvSpPr>
        <p:spPr>
          <a:xfrm>
            <a:off x="1223706" y="3200415"/>
            <a:ext cx="458123" cy="22752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a:t>Plan</a:t>
            </a:r>
            <a:endParaRPr lang="en-GB" sz="2000" b="1"/>
          </a:p>
        </p:txBody>
      </p:sp>
      <p:sp>
        <p:nvSpPr>
          <p:cNvPr id="33" name="Cube 32"/>
          <p:cNvSpPr/>
          <p:nvPr/>
        </p:nvSpPr>
        <p:spPr>
          <a:xfrm>
            <a:off x="3323031" y="2658993"/>
            <a:ext cx="387576" cy="34523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p:cNvSpPr/>
          <p:nvPr/>
        </p:nvSpPr>
        <p:spPr>
          <a:xfrm>
            <a:off x="5348792" y="2663465"/>
            <a:ext cx="387576" cy="34523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Cube 34"/>
          <p:cNvSpPr/>
          <p:nvPr/>
        </p:nvSpPr>
        <p:spPr>
          <a:xfrm>
            <a:off x="5348791" y="2351638"/>
            <a:ext cx="387576" cy="34523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Cube 35"/>
          <p:cNvSpPr/>
          <p:nvPr/>
        </p:nvSpPr>
        <p:spPr>
          <a:xfrm>
            <a:off x="6990289" y="2663465"/>
            <a:ext cx="387576" cy="34523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Cube 36"/>
          <p:cNvSpPr/>
          <p:nvPr/>
        </p:nvSpPr>
        <p:spPr>
          <a:xfrm>
            <a:off x="6990288" y="2351638"/>
            <a:ext cx="387576" cy="34523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Cube 37"/>
          <p:cNvSpPr/>
          <p:nvPr/>
        </p:nvSpPr>
        <p:spPr>
          <a:xfrm>
            <a:off x="7425613" y="2663464"/>
            <a:ext cx="387576" cy="34523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p:cNvSpPr/>
          <p:nvPr/>
        </p:nvSpPr>
        <p:spPr>
          <a:xfrm>
            <a:off x="8946838" y="2660993"/>
            <a:ext cx="387576" cy="3452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ube 39"/>
          <p:cNvSpPr/>
          <p:nvPr/>
        </p:nvSpPr>
        <p:spPr>
          <a:xfrm>
            <a:off x="8946837" y="2349165"/>
            <a:ext cx="387576" cy="3452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Cube 40"/>
          <p:cNvSpPr/>
          <p:nvPr/>
        </p:nvSpPr>
        <p:spPr>
          <a:xfrm>
            <a:off x="9403625" y="2658994"/>
            <a:ext cx="387576" cy="3452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Cube 41"/>
          <p:cNvSpPr/>
          <p:nvPr/>
        </p:nvSpPr>
        <p:spPr>
          <a:xfrm>
            <a:off x="8511513" y="2658993"/>
            <a:ext cx="387576" cy="3452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Cube 42"/>
          <p:cNvSpPr/>
          <p:nvPr/>
        </p:nvSpPr>
        <p:spPr>
          <a:xfrm>
            <a:off x="8514741" y="2325775"/>
            <a:ext cx="387576" cy="34523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p:cNvSpPr/>
          <p:nvPr/>
        </p:nvSpPr>
        <p:spPr>
          <a:xfrm>
            <a:off x="8517968" y="1991848"/>
            <a:ext cx="387576" cy="34523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ight Arrow 47"/>
          <p:cNvSpPr/>
          <p:nvPr/>
        </p:nvSpPr>
        <p:spPr>
          <a:xfrm>
            <a:off x="1223706" y="3022946"/>
            <a:ext cx="9172739" cy="13193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Curved Connector 49"/>
          <p:cNvCxnSpPr/>
          <p:nvPr/>
        </p:nvCxnSpPr>
        <p:spPr>
          <a:xfrm rot="16200000" flipH="1">
            <a:off x="3433752" y="4960688"/>
            <a:ext cx="15923" cy="1009411"/>
          </a:xfrm>
          <a:prstGeom prst="curvedConnector3">
            <a:avLst>
              <a:gd name="adj1" fmla="val 1535659"/>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p:cNvCxnSpPr/>
          <p:nvPr/>
        </p:nvCxnSpPr>
        <p:spPr>
          <a:xfrm rot="5400000" flipH="1" flipV="1">
            <a:off x="5472224" y="4951288"/>
            <a:ext cx="569" cy="1012856"/>
          </a:xfrm>
          <a:prstGeom prst="curvedConnector3">
            <a:avLst>
              <a:gd name="adj1" fmla="val -40175747"/>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p:cNvCxnSpPr/>
          <p:nvPr/>
        </p:nvCxnSpPr>
        <p:spPr>
          <a:xfrm rot="16200000" flipH="1">
            <a:off x="7486058" y="4966528"/>
            <a:ext cx="15921" cy="997729"/>
          </a:xfrm>
          <a:prstGeom prst="curvedConnector3">
            <a:avLst>
              <a:gd name="adj1" fmla="val 1535839"/>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p:nvPr/>
        </p:nvCxnSpPr>
        <p:spPr>
          <a:xfrm rot="16200000" flipH="1">
            <a:off x="9500001" y="4965995"/>
            <a:ext cx="18798" cy="1001674"/>
          </a:xfrm>
          <a:prstGeom prst="curvedConnector3">
            <a:avLst>
              <a:gd name="adj1" fmla="val 1316087"/>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p:cNvCxnSpPr/>
          <p:nvPr/>
        </p:nvCxnSpPr>
        <p:spPr>
          <a:xfrm rot="10800000" flipV="1">
            <a:off x="2805957" y="5715059"/>
            <a:ext cx="639909" cy="456604"/>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6" name="Curved Connector 55"/>
          <p:cNvCxnSpPr/>
          <p:nvPr/>
        </p:nvCxnSpPr>
        <p:spPr>
          <a:xfrm rot="10800000" flipV="1">
            <a:off x="4829281" y="5685167"/>
            <a:ext cx="639909" cy="456604"/>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7" name="Curved Connector 56"/>
          <p:cNvCxnSpPr/>
          <p:nvPr/>
        </p:nvCxnSpPr>
        <p:spPr>
          <a:xfrm rot="10800000" flipV="1">
            <a:off x="6833255" y="5715059"/>
            <a:ext cx="639909" cy="456604"/>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8" name="Curved Connector 57"/>
          <p:cNvCxnSpPr/>
          <p:nvPr/>
        </p:nvCxnSpPr>
        <p:spPr>
          <a:xfrm rot="10800000" flipV="1">
            <a:off x="8772805" y="5714522"/>
            <a:ext cx="639909" cy="456604"/>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209621" y="6050299"/>
            <a:ext cx="638518" cy="292382"/>
          </a:xfrm>
          <a:prstGeom prst="rect">
            <a:avLst/>
          </a:prstGeom>
          <a:noFill/>
        </p:spPr>
        <p:txBody>
          <a:bodyPr wrap="none" rtlCol="0">
            <a:spAutoFit/>
          </a:bodyPr>
          <a:lstStyle/>
          <a:p>
            <a:r>
              <a:rPr lang="en-US" sz="1400"/>
              <a:t>extern</a:t>
            </a:r>
            <a:endParaRPr lang="en-GB" sz="1400"/>
          </a:p>
        </p:txBody>
      </p:sp>
      <p:sp>
        <p:nvSpPr>
          <p:cNvPr id="60" name="TextBox 59"/>
          <p:cNvSpPr txBox="1"/>
          <p:nvPr/>
        </p:nvSpPr>
        <p:spPr>
          <a:xfrm>
            <a:off x="5685846" y="5670320"/>
            <a:ext cx="607842" cy="292382"/>
          </a:xfrm>
          <a:prstGeom prst="rect">
            <a:avLst/>
          </a:prstGeom>
          <a:noFill/>
        </p:spPr>
        <p:txBody>
          <a:bodyPr wrap="none" rtlCol="0">
            <a:spAutoFit/>
          </a:bodyPr>
          <a:lstStyle/>
          <a:p>
            <a:r>
              <a:rPr lang="en-US" sz="1400"/>
              <a:t>intern</a:t>
            </a:r>
            <a:endParaRPr lang="en-GB" sz="1400"/>
          </a:p>
        </p:txBody>
      </p:sp>
      <p:sp>
        <p:nvSpPr>
          <p:cNvPr id="61" name="TextBox 60"/>
          <p:cNvSpPr txBox="1"/>
          <p:nvPr/>
        </p:nvSpPr>
        <p:spPr>
          <a:xfrm>
            <a:off x="7760568" y="5666808"/>
            <a:ext cx="607842" cy="292382"/>
          </a:xfrm>
          <a:prstGeom prst="rect">
            <a:avLst/>
          </a:prstGeom>
          <a:noFill/>
        </p:spPr>
        <p:txBody>
          <a:bodyPr wrap="none" rtlCol="0">
            <a:spAutoFit/>
          </a:bodyPr>
          <a:lstStyle/>
          <a:p>
            <a:r>
              <a:rPr lang="en-US" sz="1400"/>
              <a:t>intern</a:t>
            </a:r>
            <a:endParaRPr lang="en-GB" sz="1400"/>
          </a:p>
        </p:txBody>
      </p:sp>
      <p:sp>
        <p:nvSpPr>
          <p:cNvPr id="62" name="TextBox 61"/>
          <p:cNvSpPr txBox="1"/>
          <p:nvPr/>
        </p:nvSpPr>
        <p:spPr>
          <a:xfrm>
            <a:off x="9800564" y="5668399"/>
            <a:ext cx="607842" cy="292382"/>
          </a:xfrm>
          <a:prstGeom prst="rect">
            <a:avLst/>
          </a:prstGeom>
          <a:noFill/>
        </p:spPr>
        <p:txBody>
          <a:bodyPr wrap="none" rtlCol="0">
            <a:spAutoFit/>
          </a:bodyPr>
          <a:lstStyle/>
          <a:p>
            <a:r>
              <a:rPr lang="en-US" sz="1400"/>
              <a:t>intern</a:t>
            </a:r>
            <a:endParaRPr lang="en-GB" sz="1400"/>
          </a:p>
        </p:txBody>
      </p:sp>
      <p:sp>
        <p:nvSpPr>
          <p:cNvPr id="63" name="TextBox 62"/>
          <p:cNvSpPr txBox="1"/>
          <p:nvPr/>
        </p:nvSpPr>
        <p:spPr>
          <a:xfrm>
            <a:off x="4229827" y="6074041"/>
            <a:ext cx="638518" cy="292382"/>
          </a:xfrm>
          <a:prstGeom prst="rect">
            <a:avLst/>
          </a:prstGeom>
          <a:noFill/>
        </p:spPr>
        <p:txBody>
          <a:bodyPr wrap="none" rtlCol="0">
            <a:spAutoFit/>
          </a:bodyPr>
          <a:lstStyle/>
          <a:p>
            <a:r>
              <a:rPr lang="en-US" sz="1400"/>
              <a:t>extern</a:t>
            </a:r>
            <a:endParaRPr lang="en-GB" sz="1400"/>
          </a:p>
        </p:txBody>
      </p:sp>
      <p:sp>
        <p:nvSpPr>
          <p:cNvPr id="64" name="TextBox 63"/>
          <p:cNvSpPr txBox="1"/>
          <p:nvPr/>
        </p:nvSpPr>
        <p:spPr>
          <a:xfrm>
            <a:off x="6194737" y="6074040"/>
            <a:ext cx="638518" cy="292382"/>
          </a:xfrm>
          <a:prstGeom prst="rect">
            <a:avLst/>
          </a:prstGeom>
          <a:noFill/>
        </p:spPr>
        <p:txBody>
          <a:bodyPr wrap="none" rtlCol="0">
            <a:spAutoFit/>
          </a:bodyPr>
          <a:lstStyle/>
          <a:p>
            <a:r>
              <a:rPr lang="en-US" sz="1400"/>
              <a:t>extern</a:t>
            </a:r>
            <a:endParaRPr lang="en-GB" sz="1400"/>
          </a:p>
        </p:txBody>
      </p:sp>
      <p:sp>
        <p:nvSpPr>
          <p:cNvPr id="65" name="TextBox 64"/>
          <p:cNvSpPr txBox="1"/>
          <p:nvPr/>
        </p:nvSpPr>
        <p:spPr>
          <a:xfrm>
            <a:off x="8196857" y="6074040"/>
            <a:ext cx="638518" cy="292382"/>
          </a:xfrm>
          <a:prstGeom prst="rect">
            <a:avLst/>
          </a:prstGeom>
          <a:noFill/>
        </p:spPr>
        <p:txBody>
          <a:bodyPr wrap="none" rtlCol="0">
            <a:spAutoFit/>
          </a:bodyPr>
          <a:lstStyle/>
          <a:p>
            <a:r>
              <a:rPr lang="en-US" sz="1400"/>
              <a:t>extern</a:t>
            </a:r>
            <a:endParaRPr lang="en-GB" sz="1400"/>
          </a:p>
        </p:txBody>
      </p:sp>
      <p:sp>
        <p:nvSpPr>
          <p:cNvPr id="74" name="Oval 73"/>
          <p:cNvSpPr/>
          <p:nvPr/>
        </p:nvSpPr>
        <p:spPr>
          <a:xfrm>
            <a:off x="10409523" y="2645512"/>
            <a:ext cx="944277" cy="88680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 Goal</a:t>
            </a:r>
            <a:endParaRPr lang="en-GB"/>
          </a:p>
        </p:txBody>
      </p:sp>
      <p:sp>
        <p:nvSpPr>
          <p:cNvPr id="77" name="TextBox 76"/>
          <p:cNvSpPr txBox="1"/>
          <p:nvPr/>
        </p:nvSpPr>
        <p:spPr>
          <a:xfrm>
            <a:off x="3709976" y="5665089"/>
            <a:ext cx="607842" cy="292382"/>
          </a:xfrm>
          <a:prstGeom prst="rect">
            <a:avLst/>
          </a:prstGeom>
          <a:noFill/>
        </p:spPr>
        <p:txBody>
          <a:bodyPr wrap="none" rtlCol="0">
            <a:spAutoFit/>
          </a:bodyPr>
          <a:lstStyle/>
          <a:p>
            <a:r>
              <a:rPr lang="en-US" sz="1400"/>
              <a:t>intern</a:t>
            </a:r>
            <a:endParaRPr lang="en-GB" sz="1400"/>
          </a:p>
        </p:txBody>
      </p:sp>
      <p:sp>
        <p:nvSpPr>
          <p:cNvPr id="75" name="Rectangle 74"/>
          <p:cNvSpPr/>
          <p:nvPr/>
        </p:nvSpPr>
        <p:spPr>
          <a:xfrm>
            <a:off x="763200" y="1170000"/>
            <a:ext cx="6271200" cy="923330"/>
          </a:xfrm>
          <a:prstGeom prst="rect">
            <a:avLst/>
          </a:prstGeom>
        </p:spPr>
        <p:txBody>
          <a:bodyPr>
            <a:spAutoFit/>
          </a:bodyPr>
          <a:lstStyle/>
          <a:p>
            <a:pPr algn="just"/>
            <a:r>
              <a:rPr lang="en-GB"/>
              <a:t>Agile </a:t>
            </a:r>
            <a:r>
              <a:rPr lang="en-GB" err="1"/>
              <a:t>mindset</a:t>
            </a:r>
            <a:r>
              <a:rPr lang="en-GB"/>
              <a:t> – team members, with skills across all layers, work collaboratively, doing their best in any circumstance, adapting in order to achieve the common end goal. </a:t>
            </a:r>
          </a:p>
        </p:txBody>
      </p:sp>
      <p:sp>
        <p:nvSpPr>
          <p:cNvPr id="80" name="Rounded Rectangle 79"/>
          <p:cNvSpPr/>
          <p:nvPr/>
        </p:nvSpPr>
        <p:spPr>
          <a:xfrm>
            <a:off x="4171444" y="3183009"/>
            <a:ext cx="1584000" cy="4212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Analysis </a:t>
            </a:r>
          </a:p>
          <a:p>
            <a:pPr algn="ctr"/>
            <a:r>
              <a:rPr lang="en-US" sz="1600"/>
              <a:t>&amp; Planning</a:t>
            </a:r>
          </a:p>
        </p:txBody>
      </p:sp>
      <p:sp>
        <p:nvSpPr>
          <p:cNvPr id="81" name="Rounded Rectangle 80"/>
          <p:cNvSpPr/>
          <p:nvPr/>
        </p:nvSpPr>
        <p:spPr>
          <a:xfrm>
            <a:off x="4176233" y="3643801"/>
            <a:ext cx="1584000" cy="4212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Architecture </a:t>
            </a:r>
          </a:p>
          <a:p>
            <a:pPr algn="ctr"/>
            <a:r>
              <a:rPr lang="en-US" sz="1600"/>
              <a:t>&amp; Design</a:t>
            </a:r>
          </a:p>
        </p:txBody>
      </p:sp>
      <p:sp>
        <p:nvSpPr>
          <p:cNvPr id="82" name="Rounded Rectangle 81"/>
          <p:cNvSpPr/>
          <p:nvPr/>
        </p:nvSpPr>
        <p:spPr>
          <a:xfrm>
            <a:off x="4174081" y="4099839"/>
            <a:ext cx="1584000" cy="421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Coding</a:t>
            </a:r>
          </a:p>
        </p:txBody>
      </p:sp>
      <p:sp>
        <p:nvSpPr>
          <p:cNvPr id="83" name="Rounded Rectangle 82"/>
          <p:cNvSpPr/>
          <p:nvPr/>
        </p:nvSpPr>
        <p:spPr>
          <a:xfrm>
            <a:off x="4174081" y="5036800"/>
            <a:ext cx="1584000" cy="421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Release</a:t>
            </a:r>
          </a:p>
        </p:txBody>
      </p:sp>
      <p:sp>
        <p:nvSpPr>
          <p:cNvPr id="84" name="Rounded Rectangle 83"/>
          <p:cNvSpPr/>
          <p:nvPr/>
        </p:nvSpPr>
        <p:spPr>
          <a:xfrm>
            <a:off x="4174081" y="4576008"/>
            <a:ext cx="1584000" cy="4212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Testing</a:t>
            </a:r>
          </a:p>
        </p:txBody>
      </p:sp>
      <p:sp>
        <p:nvSpPr>
          <p:cNvPr id="85" name="Rounded Rectangle 84"/>
          <p:cNvSpPr/>
          <p:nvPr/>
        </p:nvSpPr>
        <p:spPr>
          <a:xfrm>
            <a:off x="6200517" y="3182442"/>
            <a:ext cx="1584000" cy="4212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Analysis </a:t>
            </a:r>
          </a:p>
          <a:p>
            <a:pPr algn="ctr"/>
            <a:r>
              <a:rPr lang="en-US" sz="1600"/>
              <a:t>&amp; Planning</a:t>
            </a:r>
          </a:p>
        </p:txBody>
      </p:sp>
      <p:sp>
        <p:nvSpPr>
          <p:cNvPr id="86" name="Rounded Rectangle 85"/>
          <p:cNvSpPr/>
          <p:nvPr/>
        </p:nvSpPr>
        <p:spPr>
          <a:xfrm>
            <a:off x="6205306" y="3643234"/>
            <a:ext cx="1584000" cy="4212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Architecture </a:t>
            </a:r>
          </a:p>
          <a:p>
            <a:pPr algn="ctr"/>
            <a:r>
              <a:rPr lang="en-US" sz="1600"/>
              <a:t>&amp; Design</a:t>
            </a:r>
          </a:p>
        </p:txBody>
      </p:sp>
      <p:sp>
        <p:nvSpPr>
          <p:cNvPr id="87" name="Rounded Rectangle 86"/>
          <p:cNvSpPr/>
          <p:nvPr/>
        </p:nvSpPr>
        <p:spPr>
          <a:xfrm>
            <a:off x="6203154" y="4099272"/>
            <a:ext cx="1584000" cy="421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Coding</a:t>
            </a:r>
          </a:p>
        </p:txBody>
      </p:sp>
      <p:sp>
        <p:nvSpPr>
          <p:cNvPr id="88" name="Rounded Rectangle 87"/>
          <p:cNvSpPr/>
          <p:nvPr/>
        </p:nvSpPr>
        <p:spPr>
          <a:xfrm>
            <a:off x="6203154" y="5036233"/>
            <a:ext cx="1584000" cy="421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Release</a:t>
            </a:r>
          </a:p>
        </p:txBody>
      </p:sp>
      <p:sp>
        <p:nvSpPr>
          <p:cNvPr id="89" name="Rounded Rectangle 88"/>
          <p:cNvSpPr/>
          <p:nvPr/>
        </p:nvSpPr>
        <p:spPr>
          <a:xfrm>
            <a:off x="6203154" y="4575441"/>
            <a:ext cx="1584000" cy="4212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Testing</a:t>
            </a:r>
          </a:p>
        </p:txBody>
      </p:sp>
      <p:sp>
        <p:nvSpPr>
          <p:cNvPr id="90" name="Rounded Rectangle 89"/>
          <p:cNvSpPr/>
          <p:nvPr/>
        </p:nvSpPr>
        <p:spPr>
          <a:xfrm>
            <a:off x="8213926" y="3182442"/>
            <a:ext cx="1584000" cy="4212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Analysis </a:t>
            </a:r>
          </a:p>
          <a:p>
            <a:pPr algn="ctr"/>
            <a:r>
              <a:rPr lang="en-US" sz="1600"/>
              <a:t>&amp; Planning</a:t>
            </a:r>
          </a:p>
        </p:txBody>
      </p:sp>
      <p:sp>
        <p:nvSpPr>
          <p:cNvPr id="91" name="Rounded Rectangle 90"/>
          <p:cNvSpPr/>
          <p:nvPr/>
        </p:nvSpPr>
        <p:spPr>
          <a:xfrm>
            <a:off x="8218715" y="3643234"/>
            <a:ext cx="1584000" cy="4212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Architecture </a:t>
            </a:r>
          </a:p>
          <a:p>
            <a:pPr algn="ctr"/>
            <a:r>
              <a:rPr lang="en-US" sz="1600"/>
              <a:t>&amp; Design</a:t>
            </a:r>
          </a:p>
        </p:txBody>
      </p:sp>
      <p:sp>
        <p:nvSpPr>
          <p:cNvPr id="92" name="Rounded Rectangle 91"/>
          <p:cNvSpPr/>
          <p:nvPr/>
        </p:nvSpPr>
        <p:spPr>
          <a:xfrm>
            <a:off x="8216563" y="4099272"/>
            <a:ext cx="1584000" cy="4212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Coding</a:t>
            </a:r>
          </a:p>
        </p:txBody>
      </p:sp>
      <p:sp>
        <p:nvSpPr>
          <p:cNvPr id="93" name="Rounded Rectangle 92"/>
          <p:cNvSpPr/>
          <p:nvPr/>
        </p:nvSpPr>
        <p:spPr>
          <a:xfrm>
            <a:off x="8216563" y="5036233"/>
            <a:ext cx="1584000" cy="4212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Release</a:t>
            </a:r>
          </a:p>
        </p:txBody>
      </p:sp>
      <p:sp>
        <p:nvSpPr>
          <p:cNvPr id="94" name="Rounded Rectangle 93"/>
          <p:cNvSpPr/>
          <p:nvPr/>
        </p:nvSpPr>
        <p:spPr>
          <a:xfrm>
            <a:off x="8216563" y="4575441"/>
            <a:ext cx="1584000" cy="4212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Testing</a:t>
            </a:r>
          </a:p>
        </p:txBody>
      </p:sp>
    </p:spTree>
    <p:extLst>
      <p:ext uri="{BB962C8B-B14F-4D97-AF65-F5344CB8AC3E}">
        <p14:creationId xmlns:p14="http://schemas.microsoft.com/office/powerpoint/2010/main" val="593537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lstStyle/>
          <a:p>
            <a:r>
              <a:rPr lang="en-US">
                <a:solidFill>
                  <a:srgbClr val="C00000"/>
                </a:solidFill>
              </a:rPr>
              <a:t>Intro</a:t>
            </a:r>
          </a:p>
          <a:p>
            <a:pPr lvl="2"/>
            <a:r>
              <a:rPr lang="en-US">
                <a:solidFill>
                  <a:schemeClr val="tx1"/>
                </a:solidFill>
              </a:rPr>
              <a:t>Traditional vs Scrum/Agile</a:t>
            </a:r>
          </a:p>
          <a:p>
            <a:pPr lvl="2"/>
            <a:r>
              <a:rPr lang="en-US">
                <a:solidFill>
                  <a:srgbClr val="C00000"/>
                </a:solidFill>
              </a:rPr>
              <a:t>Scrum history</a:t>
            </a:r>
          </a:p>
          <a:p>
            <a:pPr lvl="2"/>
            <a:r>
              <a:rPr lang="en-US"/>
              <a:t>Is more than Scrum</a:t>
            </a:r>
          </a:p>
          <a:p>
            <a:r>
              <a:rPr lang="en-US"/>
              <a:t>Team</a:t>
            </a:r>
          </a:p>
          <a:p>
            <a:r>
              <a:rPr lang="en-US"/>
              <a:t>Ceremonies</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2461361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GB"/>
              <a:t>Scrum History</a:t>
            </a:r>
          </a:p>
        </p:txBody>
      </p:sp>
      <p:sp>
        <p:nvSpPr>
          <p:cNvPr id="3" name="Slide Number Placeholder 2"/>
          <p:cNvSpPr>
            <a:spLocks noGrp="1"/>
          </p:cNvSpPr>
          <p:nvPr>
            <p:ph type="sldNum" sz="quarter" idx="12"/>
          </p:nvPr>
        </p:nvSpPr>
        <p:spPr/>
        <p:txBody>
          <a:bodyPr/>
          <a:lstStyle/>
          <a:p>
            <a:r>
              <a:rPr lang="en-GB"/>
              <a:t>QUALITY. PRODUCTIVITY. INNOVATION.</a:t>
            </a:r>
          </a:p>
        </p:txBody>
      </p:sp>
      <p:sp>
        <p:nvSpPr>
          <p:cNvPr id="4" name="Content Placeholder 3"/>
          <p:cNvSpPr>
            <a:spLocks noGrp="1"/>
          </p:cNvSpPr>
          <p:nvPr>
            <p:ph idx="13"/>
          </p:nvPr>
        </p:nvSpPr>
        <p:spPr>
          <a:xfrm>
            <a:off x="582722" y="986989"/>
            <a:ext cx="8038749" cy="5366303"/>
          </a:xfrm>
        </p:spPr>
        <p:txBody>
          <a:bodyPr>
            <a:noAutofit/>
          </a:bodyPr>
          <a:lstStyle/>
          <a:p>
            <a:pPr lvl="0">
              <a:lnSpc>
                <a:spcPct val="150000"/>
              </a:lnSpc>
              <a:spcBef>
                <a:spcPts val="600"/>
              </a:spcBef>
              <a:spcAft>
                <a:spcPts val="600"/>
              </a:spcAft>
              <a:buClr>
                <a:srgbClr val="FFC000"/>
              </a:buClr>
              <a:buSzPct val="130000"/>
            </a:pPr>
            <a:r>
              <a:rPr lang="en-US">
                <a:solidFill>
                  <a:schemeClr val="tx1"/>
                </a:solidFill>
              </a:rPr>
              <a:t>1986: </a:t>
            </a:r>
            <a:r>
              <a:rPr lang="en-GB" b="0">
                <a:solidFill>
                  <a:schemeClr val="tx1"/>
                </a:solidFill>
              </a:rPr>
              <a:t>Japanese scientists </a:t>
            </a:r>
            <a:r>
              <a:rPr lang="en-GB" b="0" err="1">
                <a:solidFill>
                  <a:schemeClr val="tx1"/>
                </a:solidFill>
              </a:rPr>
              <a:t>Nonaka</a:t>
            </a:r>
            <a:r>
              <a:rPr lang="en-GB" b="0">
                <a:solidFill>
                  <a:schemeClr val="tx1"/>
                </a:solidFill>
              </a:rPr>
              <a:t> and Takeuchi publish “The New </a:t>
            </a:r>
            <a:r>
              <a:rPr lang="en-GB" b="0" err="1">
                <a:solidFill>
                  <a:schemeClr val="tx1"/>
                </a:solidFill>
              </a:rPr>
              <a:t>New</a:t>
            </a:r>
            <a:r>
              <a:rPr lang="en-GB" b="0">
                <a:solidFill>
                  <a:schemeClr val="tx1"/>
                </a:solidFill>
              </a:rPr>
              <a:t> Product Development Game” in the Harvard Business Review. In it the authors use scrum from rugby as a metaphor to describe the concept of successful product development.</a:t>
            </a:r>
          </a:p>
          <a:p>
            <a:pPr lvl="0">
              <a:lnSpc>
                <a:spcPct val="150000"/>
              </a:lnSpc>
              <a:spcBef>
                <a:spcPts val="600"/>
              </a:spcBef>
              <a:spcAft>
                <a:spcPts val="600"/>
              </a:spcAft>
              <a:buClr>
                <a:srgbClr val="FFC000"/>
              </a:buClr>
              <a:buSzPct val="130000"/>
            </a:pPr>
            <a:r>
              <a:rPr lang="en-US">
                <a:solidFill>
                  <a:schemeClr val="tx1"/>
                </a:solidFill>
              </a:rPr>
              <a:t>1991: </a:t>
            </a:r>
            <a:r>
              <a:rPr lang="en-US" b="0">
                <a:solidFill>
                  <a:schemeClr val="tx1"/>
                </a:solidFill>
              </a:rPr>
              <a:t>In “Wicked Problems, Righteous Solutions” by P. </a:t>
            </a:r>
            <a:r>
              <a:rPr lang="en-US" b="0" err="1">
                <a:solidFill>
                  <a:schemeClr val="tx1"/>
                </a:solidFill>
              </a:rPr>
              <a:t>DeGrace</a:t>
            </a:r>
            <a:r>
              <a:rPr lang="en-US" b="0">
                <a:solidFill>
                  <a:schemeClr val="tx1"/>
                </a:solidFill>
              </a:rPr>
              <a:t> and L. Stahl, Scrum approach   is mentioned.</a:t>
            </a:r>
          </a:p>
          <a:p>
            <a:pPr lvl="0">
              <a:lnSpc>
                <a:spcPct val="150000"/>
              </a:lnSpc>
              <a:spcBef>
                <a:spcPts val="600"/>
              </a:spcBef>
              <a:spcAft>
                <a:spcPts val="600"/>
              </a:spcAft>
              <a:buClr>
                <a:srgbClr val="FFC000"/>
              </a:buClr>
              <a:buSzPct val="130000"/>
            </a:pPr>
            <a:r>
              <a:rPr lang="en-US">
                <a:solidFill>
                  <a:schemeClr val="tx1"/>
                </a:solidFill>
              </a:rPr>
              <a:t>1995: </a:t>
            </a:r>
            <a:r>
              <a:rPr lang="en-US" b="0">
                <a:solidFill>
                  <a:schemeClr val="tx1"/>
                </a:solidFill>
              </a:rPr>
              <a:t>Jeff Sutherland and Ken </a:t>
            </a:r>
            <a:r>
              <a:rPr lang="en-US" b="0" err="1">
                <a:solidFill>
                  <a:schemeClr val="tx1"/>
                </a:solidFill>
              </a:rPr>
              <a:t>Schwaber</a:t>
            </a:r>
            <a:r>
              <a:rPr lang="en-US" b="0">
                <a:solidFill>
                  <a:schemeClr val="tx1"/>
                </a:solidFill>
              </a:rPr>
              <a:t> described and presented Scrum at </a:t>
            </a:r>
            <a:r>
              <a:rPr lang="en-GB" b="0">
                <a:solidFill>
                  <a:schemeClr val="tx1"/>
                </a:solidFill>
              </a:rPr>
              <a:t>Object-Oriented Programming  Systems, Languages, and Applications Conference </a:t>
            </a:r>
            <a:r>
              <a:rPr lang="en-US" b="0">
                <a:solidFill>
                  <a:schemeClr val="tx1"/>
                </a:solidFill>
              </a:rPr>
              <a:t>(OOPSLA) in Austin, Texas.</a:t>
            </a:r>
          </a:p>
          <a:p>
            <a:pPr lvl="0">
              <a:lnSpc>
                <a:spcPct val="150000"/>
              </a:lnSpc>
              <a:spcBef>
                <a:spcPts val="600"/>
              </a:spcBef>
              <a:spcAft>
                <a:spcPts val="600"/>
              </a:spcAft>
              <a:buClr>
                <a:srgbClr val="FFC000"/>
              </a:buClr>
              <a:buSzPct val="130000"/>
            </a:pPr>
            <a:r>
              <a:rPr lang="en-GB">
                <a:solidFill>
                  <a:schemeClr val="tx1"/>
                </a:solidFill>
              </a:rPr>
              <a:t>1999: </a:t>
            </a:r>
            <a:r>
              <a:rPr lang="en-GB" b="0">
                <a:solidFill>
                  <a:schemeClr val="tx1"/>
                </a:solidFill>
              </a:rPr>
              <a:t>Scrum as an organizational and process patterns published (Scrum : A Pattern Language for Hyper-productive Software Development).</a:t>
            </a:r>
          </a:p>
          <a:p>
            <a:pPr lvl="0">
              <a:lnSpc>
                <a:spcPct val="150000"/>
              </a:lnSpc>
              <a:spcBef>
                <a:spcPts val="600"/>
              </a:spcBef>
              <a:spcAft>
                <a:spcPts val="600"/>
              </a:spcAft>
              <a:buClr>
                <a:srgbClr val="FFC000"/>
              </a:buClr>
              <a:buSzPct val="130000"/>
            </a:pPr>
            <a:r>
              <a:rPr lang="en-US">
                <a:solidFill>
                  <a:schemeClr val="tx1"/>
                </a:solidFill>
              </a:rPr>
              <a:t>2002: </a:t>
            </a:r>
            <a:r>
              <a:rPr lang="en-US" b="0">
                <a:solidFill>
                  <a:schemeClr val="tx1"/>
                </a:solidFill>
              </a:rPr>
              <a:t>ScrumAlliance.org is founded by Ken </a:t>
            </a:r>
            <a:r>
              <a:rPr lang="en-US" b="0" err="1">
                <a:solidFill>
                  <a:schemeClr val="tx1"/>
                </a:solidFill>
              </a:rPr>
              <a:t>Schwaber</a:t>
            </a:r>
            <a:r>
              <a:rPr lang="en-US" b="0">
                <a:solidFill>
                  <a:schemeClr val="tx1"/>
                </a:solidFill>
              </a:rPr>
              <a:t>, </a:t>
            </a:r>
            <a:r>
              <a:rPr lang="en-GB" b="0">
                <a:solidFill>
                  <a:schemeClr val="tx1"/>
                </a:solidFill>
              </a:rPr>
              <a:t>Mike Cohn and Esther Derby.</a:t>
            </a:r>
          </a:p>
          <a:p>
            <a:pPr lvl="0">
              <a:lnSpc>
                <a:spcPct val="150000"/>
              </a:lnSpc>
              <a:spcBef>
                <a:spcPts val="600"/>
              </a:spcBef>
              <a:spcAft>
                <a:spcPts val="600"/>
              </a:spcAft>
              <a:buClr>
                <a:srgbClr val="FFC000"/>
              </a:buClr>
              <a:buSzPct val="130000"/>
            </a:pPr>
            <a:r>
              <a:rPr lang="en-US">
                <a:solidFill>
                  <a:schemeClr val="tx1"/>
                </a:solidFill>
              </a:rPr>
              <a:t>2009: </a:t>
            </a:r>
            <a:r>
              <a:rPr lang="en-US" b="0">
                <a:solidFill>
                  <a:schemeClr val="tx1"/>
                </a:solidFill>
              </a:rPr>
              <a:t>Ken </a:t>
            </a:r>
            <a:r>
              <a:rPr lang="en-US" b="0" err="1">
                <a:solidFill>
                  <a:schemeClr val="tx1"/>
                </a:solidFill>
              </a:rPr>
              <a:t>Schwaber</a:t>
            </a:r>
            <a:r>
              <a:rPr lang="en-US" b="0">
                <a:solidFill>
                  <a:schemeClr val="tx1"/>
                </a:solidFill>
              </a:rPr>
              <a:t> founded Scrum.org. In close collaboration with Jeff Sutherland, Scrum.org maintains  the “Scrum Guide” in 30 languages.</a:t>
            </a:r>
          </a:p>
          <a:p>
            <a:endParaRPr lang="en-GB" sz="1100">
              <a:solidFill>
                <a:schemeClr val="tx1"/>
              </a:solidFill>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301" y="891347"/>
            <a:ext cx="1612959" cy="204199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chemeClr val="accent1"/>
                </a:solidFill>
              </a14:hiddenFill>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22" y="1324948"/>
            <a:ext cx="1466850"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8947" y="3980896"/>
            <a:ext cx="1533525"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8346" y="3980896"/>
            <a:ext cx="2270772" cy="1204555"/>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9229" y="5055333"/>
            <a:ext cx="1041144" cy="1297959"/>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35369" y="3186545"/>
            <a:ext cx="1228864" cy="931446"/>
          </a:xfrm>
          <a:prstGeom prst="rect">
            <a:avLst/>
          </a:prstGeom>
        </p:spPr>
      </p:pic>
    </p:spTree>
    <p:extLst>
      <p:ext uri="{BB962C8B-B14F-4D97-AF65-F5344CB8AC3E}">
        <p14:creationId xmlns:p14="http://schemas.microsoft.com/office/powerpoint/2010/main" val="267619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Essential Scrum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idx="13"/>
          </p:nvPr>
        </p:nvSpPr>
        <p:spPr/>
        <p:txBody>
          <a:bodyPr/>
          <a:lstStyle/>
          <a:p>
            <a:r>
              <a:rPr lang="en-US">
                <a:solidFill>
                  <a:srgbClr val="C00000"/>
                </a:solidFill>
              </a:rPr>
              <a:t>Intro</a:t>
            </a:r>
          </a:p>
          <a:p>
            <a:pPr lvl="2"/>
            <a:r>
              <a:rPr lang="en-US">
                <a:solidFill>
                  <a:schemeClr val="tx1"/>
                </a:solidFill>
              </a:rPr>
              <a:t>Traditional vs Scrum/Agile</a:t>
            </a:r>
          </a:p>
          <a:p>
            <a:pPr lvl="2"/>
            <a:r>
              <a:rPr lang="en-US">
                <a:solidFill>
                  <a:schemeClr val="tx1"/>
                </a:solidFill>
              </a:rPr>
              <a:t>Scrum history</a:t>
            </a:r>
          </a:p>
          <a:p>
            <a:pPr lvl="2"/>
            <a:r>
              <a:rPr lang="en-US">
                <a:solidFill>
                  <a:srgbClr val="C00000"/>
                </a:solidFill>
              </a:rPr>
              <a:t>Is more than Scrum</a:t>
            </a:r>
          </a:p>
          <a:p>
            <a:r>
              <a:rPr lang="en-US"/>
              <a:t>Team</a:t>
            </a:r>
          </a:p>
          <a:p>
            <a:r>
              <a:rPr lang="en-US"/>
              <a:t>Ceremonies</a:t>
            </a:r>
          </a:p>
          <a:p>
            <a:r>
              <a:rPr lang="en-US"/>
              <a:t>Artifacts</a:t>
            </a:r>
          </a:p>
          <a:p>
            <a:pPr lvl="1"/>
            <a:endParaRPr lang="en-US"/>
          </a:p>
          <a:p>
            <a:pPr marL="914400" lvl="2" indent="0">
              <a:buNone/>
            </a:pPr>
            <a:endParaRPr lang="en-US"/>
          </a:p>
          <a:p>
            <a:pPr lvl="2"/>
            <a:endParaRPr lang="en-US"/>
          </a:p>
          <a:p>
            <a:pPr lvl="2"/>
            <a:endParaRPr lang="en-US"/>
          </a:p>
          <a:p>
            <a:pPr lvl="2"/>
            <a:endParaRPr lang="en-US"/>
          </a:p>
        </p:txBody>
      </p:sp>
    </p:spTree>
    <p:extLst>
      <p:ext uri="{BB962C8B-B14F-4D97-AF65-F5344CB8AC3E}">
        <p14:creationId xmlns:p14="http://schemas.microsoft.com/office/powerpoint/2010/main" val="1939550460"/>
      </p:ext>
    </p:extLst>
  </p:cSld>
  <p:clrMapOvr>
    <a:masterClrMapping/>
  </p:clrMapOvr>
</p:sld>
</file>

<file path=ppt/theme/theme1.xml><?xml version="1.0" encoding="utf-8"?>
<a:theme xmlns:a="http://schemas.openxmlformats.org/drawingml/2006/main" name="1_Office Theme">
  <a:themeElements>
    <a:clrScheme name="Endava">
      <a:dk1>
        <a:srgbClr val="4A4E52"/>
      </a:dk1>
      <a:lt1>
        <a:sysClr val="window" lastClr="FFFFFF"/>
      </a:lt1>
      <a:dk2>
        <a:srgbClr val="BDBEC0"/>
      </a:dk2>
      <a:lt2>
        <a:srgbClr val="FFFFFF"/>
      </a:lt2>
      <a:accent1>
        <a:srgbClr val="81ADB5"/>
      </a:accent1>
      <a:accent2>
        <a:srgbClr val="DC5C2B"/>
      </a:accent2>
      <a:accent3>
        <a:srgbClr val="0092DD"/>
      </a:accent3>
      <a:accent4>
        <a:srgbClr val="BDBEC0"/>
      </a:accent4>
      <a:accent5>
        <a:srgbClr val="4A4E52"/>
      </a:accent5>
      <a:accent6>
        <a:srgbClr val="81ADB5"/>
      </a:accent6>
      <a:hlink>
        <a:srgbClr val="AA0B19"/>
      </a:hlink>
      <a:folHlink>
        <a:srgbClr val="BDBEC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422E99B-0DE3-4F1E-89CF-FC4AFE36C24C}" vid="{77048626-2012-4494-97D1-E6752CDFCE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E71BABA186A6B4DA026B019DBD226EE" ma:contentTypeVersion="6" ma:contentTypeDescription="Create a new document." ma:contentTypeScope="" ma:versionID="99172559eee407a297c16df835779cbc">
  <xsd:schema xmlns:xsd="http://www.w3.org/2001/XMLSchema" xmlns:xs="http://www.w3.org/2001/XMLSchema" xmlns:p="http://schemas.microsoft.com/office/2006/metadata/properties" xmlns:ns2="c4723838-a556-4a32-99b5-7575da5c4941" targetNamespace="http://schemas.microsoft.com/office/2006/metadata/properties" ma:root="true" ma:fieldsID="f836f5d289b9b1079001c32614ea5e81" ns2:_="">
    <xsd:import namespace="c4723838-a556-4a32-99b5-7575da5c494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723838-a556-4a32-99b5-7575da5c49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0A66D2-D549-4A1D-988B-7AA6D122F83F}">
  <ds:schemaRefs>
    <ds:schemaRef ds:uri="http://schemas.microsoft.com/sharepoint/v3/contenttype/forms"/>
  </ds:schemaRefs>
</ds:datastoreItem>
</file>

<file path=customXml/itemProps2.xml><?xml version="1.0" encoding="utf-8"?>
<ds:datastoreItem xmlns:ds="http://schemas.openxmlformats.org/officeDocument/2006/customXml" ds:itemID="{C6226498-ED1E-45D6-B445-B5C935F92871}">
  <ds:schemaRefs>
    <ds:schemaRef ds:uri="9a90466d-298e-42c6-9514-fada4205df45"/>
    <ds:schemaRef ds:uri="cc461307-f754-4cb5-9f04-52f3af92ac6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807232F-BA58-4562-8BE1-CC2B86B3CE60}">
  <ds:schemaRefs>
    <ds:schemaRef ds:uri="c4723838-a556-4a32-99b5-7575da5c494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Endava Wide</Template>
  <Application>Microsoft Office PowerPoint</Application>
  <PresentationFormat>Widescreen</PresentationFormat>
  <Slides>59</Slides>
  <Notes>58</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1_Office Theme</vt:lpstr>
      <vt:lpstr>Teamwork The whole is greater than the sum of its parts </vt:lpstr>
      <vt:lpstr>Essential Scrum</vt:lpstr>
      <vt:lpstr>Essential Scrum</vt:lpstr>
      <vt:lpstr>Essential Scrum</vt:lpstr>
      <vt:lpstr>Traditional approach</vt:lpstr>
      <vt:lpstr>Agile approach</vt:lpstr>
      <vt:lpstr>Essential Scrum</vt:lpstr>
      <vt:lpstr>Scrum History</vt:lpstr>
      <vt:lpstr>Essential Scrum</vt:lpstr>
      <vt:lpstr>Is more than Scrum</vt:lpstr>
      <vt:lpstr>PowerPoint Presentation</vt:lpstr>
      <vt:lpstr>Strive for Technical Excellence</vt:lpstr>
      <vt:lpstr>Scrum in a Nutshell</vt:lpstr>
      <vt:lpstr>Scrum on a Page</vt:lpstr>
      <vt:lpstr>Essential Scrum</vt:lpstr>
      <vt:lpstr>Scrum in a Nutshell</vt:lpstr>
      <vt:lpstr>Scrum Team</vt:lpstr>
      <vt:lpstr>Characteristics of an Scrum Team</vt:lpstr>
      <vt:lpstr>Essential Scrum</vt:lpstr>
      <vt:lpstr>Product Owner</vt:lpstr>
      <vt:lpstr>Attributes of a good Product Owner</vt:lpstr>
      <vt:lpstr>Essential Scrum</vt:lpstr>
      <vt:lpstr>Development/Build Team</vt:lpstr>
      <vt:lpstr>Attributes of a good Development/Build Team</vt:lpstr>
      <vt:lpstr>Essential Scrum</vt:lpstr>
      <vt:lpstr>Scrum Master</vt:lpstr>
      <vt:lpstr>Attributes of a good Scrum Master</vt:lpstr>
      <vt:lpstr>The Power of Scrum  </vt:lpstr>
      <vt:lpstr>Essential Scrum</vt:lpstr>
      <vt:lpstr>Scrum in a Nutshell</vt:lpstr>
      <vt:lpstr>Essential Scrum</vt:lpstr>
      <vt:lpstr>Sprint Planning -  Why</vt:lpstr>
      <vt:lpstr>Sprint Planning  What can be done in this Sprint</vt:lpstr>
      <vt:lpstr>Sprint Planning  How will the chosen work get done?</vt:lpstr>
      <vt:lpstr>Sprint Goal</vt:lpstr>
      <vt:lpstr>Essential Scrum</vt:lpstr>
      <vt:lpstr>Backlog Refinement -  Why</vt:lpstr>
      <vt:lpstr>Backlog Refinement - How</vt:lpstr>
      <vt:lpstr>Essential Scrum</vt:lpstr>
      <vt:lpstr>Daily Scrum -  Why</vt:lpstr>
      <vt:lpstr>Daily Scrum - How</vt:lpstr>
      <vt:lpstr>Essential Scrum</vt:lpstr>
      <vt:lpstr>Sprint Review -  Why</vt:lpstr>
      <vt:lpstr>Sprint Review - How</vt:lpstr>
      <vt:lpstr>Essential Scrum</vt:lpstr>
      <vt:lpstr>Sprint Retrospective -  Why</vt:lpstr>
      <vt:lpstr>Sprint Retrospective - How</vt:lpstr>
      <vt:lpstr>Essential Scrum</vt:lpstr>
      <vt:lpstr>Scrum in a Nutshell</vt:lpstr>
      <vt:lpstr>Essential Scrum</vt:lpstr>
      <vt:lpstr>Product Backlog</vt:lpstr>
      <vt:lpstr>Essential Scrum</vt:lpstr>
      <vt:lpstr>Sprint Backlog </vt:lpstr>
      <vt:lpstr>Sprint Backlog</vt:lpstr>
      <vt:lpstr>How a Successful Sprint Looks Like</vt:lpstr>
      <vt:lpstr>How a Challenged Sprint Looks Like</vt:lpstr>
      <vt:lpstr>Essential Scrum</vt:lpstr>
      <vt:lpstr>Retrospective Notes and Actions </vt:lpstr>
      <vt:lpstr>Companies doing Scrum</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Agile</dc:title>
  <dc:creator>Septimiu Mitu</dc:creator>
  <cp:revision>1</cp:revision>
  <dcterms:created xsi:type="dcterms:W3CDTF">2013-10-23T13:37:14Z</dcterms:created>
  <dcterms:modified xsi:type="dcterms:W3CDTF">2019-02-26T12:53:07Z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0x0101001E71BABA186A6B4DA026B019DBD226EE</vt:lpwstr>
  </property>
  <property fmtid="{D5CDD505-2E9C-101B-9397-08002B2CF9AE}" pid="3" name="_dlc_DocIdItemGuid">
    <vt:lpwstr>93d4cb6f-9efa-4336-ac8c-fe54e4e1ad19</vt:lpwstr>
  </property>
  <property fmtid="{D5CDD505-2E9C-101B-9397-08002B2CF9AE}" pid="4" name="TaxKeyword">
    <vt:lpwstr/>
  </property>
  <property fmtid="{D5CDD505-2E9C-101B-9397-08002B2CF9AE}" pid="5" name="Order">
    <vt:r8>52500</vt:r8>
  </property>
  <property fmtid="{D5CDD505-2E9C-101B-9397-08002B2CF9AE}" pid="6" name="xd_Signature">
    <vt:bool>false</vt:bool>
  </property>
  <property fmtid="{D5CDD505-2E9C-101B-9397-08002B2CF9AE}" pid="7" name="xd_ProgID">
    <vt:lpwstr/>
  </property>
  <property fmtid="{D5CDD505-2E9C-101B-9397-08002B2CF9AE}" pid="8" name="ComplianceAssetId">
    <vt:lpwstr/>
  </property>
  <property fmtid="{D5CDD505-2E9C-101B-9397-08002B2CF9AE}" pid="9" name="TemplateUrl">
    <vt:lpwstr/>
  </property>
</Properties>
</file>